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56" r:id="rId2"/>
    <p:sldId id="461" r:id="rId3"/>
    <p:sldId id="490" r:id="rId4"/>
    <p:sldId id="463" r:id="rId5"/>
    <p:sldId id="491" r:id="rId6"/>
    <p:sldId id="492" r:id="rId7"/>
    <p:sldId id="493" r:id="rId8"/>
    <p:sldId id="494" r:id="rId9"/>
    <p:sldId id="495" r:id="rId10"/>
    <p:sldId id="497" r:id="rId11"/>
    <p:sldId id="499" r:id="rId12"/>
    <p:sldId id="500" r:id="rId13"/>
    <p:sldId id="501" r:id="rId14"/>
    <p:sldId id="503" r:id="rId15"/>
    <p:sldId id="505" r:id="rId16"/>
    <p:sldId id="504" r:id="rId17"/>
    <p:sldId id="477" r:id="rId18"/>
    <p:sldId id="479" r:id="rId19"/>
    <p:sldId id="480" r:id="rId20"/>
    <p:sldId id="506" r:id="rId21"/>
    <p:sldId id="483" r:id="rId22"/>
    <p:sldId id="484" r:id="rId23"/>
    <p:sldId id="485" r:id="rId24"/>
    <p:sldId id="486" r:id="rId25"/>
    <p:sldId id="487" r:id="rId26"/>
    <p:sldId id="488" r:id="rId27"/>
    <p:sldId id="489" r:id="rId28"/>
    <p:sldId id="417" r:id="rId29"/>
    <p:sldId id="507" r:id="rId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inton M. Wood" initials="CMW" lastIdx="1" clrIdx="0">
    <p:extLst>
      <p:ext uri="{19B8F6BF-5375-455C-9EA6-DF929625EA0E}">
        <p15:presenceInfo xmlns:p15="http://schemas.microsoft.com/office/powerpoint/2012/main" userId="S-1-5-21-2045787901-1262561226-111032338-738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BE141E"/>
    <a:srgbClr val="BE0F34"/>
    <a:srgbClr val="BC141E"/>
    <a:srgbClr val="B4193A"/>
    <a:srgbClr val="D31145"/>
    <a:srgbClr val="A5141E"/>
    <a:srgbClr val="78061A"/>
    <a:srgbClr val="960A25"/>
    <a:srgbClr val="B119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3" autoAdjust="0"/>
    <p:restoredTop sz="94660"/>
  </p:normalViewPr>
  <p:slideViewPr>
    <p:cSldViewPr>
      <p:cViewPr varScale="1">
        <p:scale>
          <a:sx n="111" d="100"/>
          <a:sy n="111" d="100"/>
        </p:scale>
        <p:origin x="1338" y="108"/>
      </p:cViewPr>
      <p:guideLst>
        <p:guide orient="horz" pos="2160"/>
        <p:guide pos="2880"/>
      </p:guideLst>
    </p:cSldViewPr>
  </p:slideViewPr>
  <p:notesTextViewPr>
    <p:cViewPr>
      <p:scale>
        <a:sx n="3" d="2"/>
        <a:sy n="3" d="2"/>
      </p:scale>
      <p:origin x="0" y="0"/>
    </p:cViewPr>
  </p:notesTextViewPr>
  <p:notesViewPr>
    <p:cSldViewPr>
      <p:cViewPr varScale="1">
        <p:scale>
          <a:sx n="91" d="100"/>
          <a:sy n="91" d="100"/>
        </p:scale>
        <p:origin x="2862"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1"/>
            <a:ext cx="3038145" cy="464205"/>
          </a:xfrm>
          <a:prstGeom prst="rect">
            <a:avLst/>
          </a:prstGeom>
        </p:spPr>
        <p:txBody>
          <a:bodyPr vert="horz" lIns="88139" tIns="44070" rIns="88139" bIns="44070" rtlCol="0"/>
          <a:lstStyle>
            <a:lvl1pPr algn="r">
              <a:defRPr sz="1200"/>
            </a:lvl1pPr>
          </a:lstStyle>
          <a:p>
            <a:fld id="{18457A48-1433-4988-A71C-71478E93A441}" type="datetimeFigureOut">
              <a:rPr lang="en-US" smtClean="0"/>
              <a:t>8/14/2019</a:t>
            </a:fld>
            <a:endParaRPr lang="en-US"/>
          </a:p>
        </p:txBody>
      </p:sp>
      <p:sp>
        <p:nvSpPr>
          <p:cNvPr id="4" name="Footer Placeholder 3"/>
          <p:cNvSpPr>
            <a:spLocks noGrp="1"/>
          </p:cNvSpPr>
          <p:nvPr>
            <p:ph type="ftr" sz="quarter" idx="2"/>
          </p:nvPr>
        </p:nvSpPr>
        <p:spPr>
          <a:xfrm>
            <a:off x="0" y="8830659"/>
            <a:ext cx="3038145" cy="464205"/>
          </a:xfrm>
          <a:prstGeom prst="rect">
            <a:avLst/>
          </a:prstGeom>
        </p:spPr>
        <p:txBody>
          <a:bodyPr vert="horz" lIns="88139" tIns="44070" rIns="88139" bIns="4407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734" y="8830659"/>
            <a:ext cx="3038145" cy="464205"/>
          </a:xfrm>
          <a:prstGeom prst="rect">
            <a:avLst/>
          </a:prstGeom>
        </p:spPr>
        <p:txBody>
          <a:bodyPr vert="horz" lIns="88139" tIns="44070" rIns="88139" bIns="44070" rtlCol="0" anchor="b"/>
          <a:lstStyle>
            <a:lvl1pPr algn="r">
              <a:defRPr sz="1200"/>
            </a:lvl1pPr>
          </a:lstStyle>
          <a:p>
            <a:fld id="{9B51FA23-A343-4E47-8F80-90D6FA62E471}" type="slidenum">
              <a:rPr lang="en-US" smtClean="0"/>
              <a:t>‹#›</a:t>
            </a:fld>
            <a:endParaRPr lang="en-US" dirty="0"/>
          </a:p>
        </p:txBody>
      </p:sp>
    </p:spTree>
    <p:extLst>
      <p:ext uri="{BB962C8B-B14F-4D97-AF65-F5344CB8AC3E}">
        <p14:creationId xmlns:p14="http://schemas.microsoft.com/office/powerpoint/2010/main" val="4231777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47" tIns="46574" rIns="93147" bIns="46574"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47" tIns="46574" rIns="93147" bIns="46574" rtlCol="0"/>
          <a:lstStyle>
            <a:lvl1pPr algn="r">
              <a:defRPr sz="1200"/>
            </a:lvl1pPr>
          </a:lstStyle>
          <a:p>
            <a:fld id="{A5E7F4A4-B9EB-49FC-8AE6-0105CDD0BEF8}" type="datetimeFigureOut">
              <a:rPr lang="en-US" smtClean="0"/>
              <a:t>8/14/2019</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47" tIns="46574" rIns="93147" bIns="46574"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47" tIns="46574" rIns="93147" bIns="4657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47" tIns="46574" rIns="93147" bIns="4657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47" tIns="46574" rIns="93147" bIns="46574" rtlCol="0" anchor="b"/>
          <a:lstStyle>
            <a:lvl1pPr algn="r">
              <a:defRPr sz="1200"/>
            </a:lvl1pPr>
          </a:lstStyle>
          <a:p>
            <a:fld id="{067B8836-5EEF-4354-AC33-0705ABFA5407}" type="slidenum">
              <a:rPr lang="en-US" smtClean="0"/>
              <a:t>‹#›</a:t>
            </a:fld>
            <a:endParaRPr lang="en-US" dirty="0"/>
          </a:p>
        </p:txBody>
      </p:sp>
    </p:spTree>
    <p:extLst>
      <p:ext uri="{BB962C8B-B14F-4D97-AF65-F5344CB8AC3E}">
        <p14:creationId xmlns:p14="http://schemas.microsoft.com/office/powerpoint/2010/main" val="3695214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704FD0-E583-4531-804F-24F5B6D3D7A0}" type="datetime1">
              <a:rPr lang="en-US" smtClean="0"/>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8CECA6-7F19-4C1D-BC05-68AD67FA2408}" type="slidenum">
              <a:rPr lang="en-US" smtClean="0"/>
              <a:t>‹#›</a:t>
            </a:fld>
            <a:endParaRPr lang="en-US" dirty="0"/>
          </a:p>
        </p:txBody>
      </p:sp>
    </p:spTree>
    <p:extLst>
      <p:ext uri="{BB962C8B-B14F-4D97-AF65-F5344CB8AC3E}">
        <p14:creationId xmlns:p14="http://schemas.microsoft.com/office/powerpoint/2010/main" val="23986056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4B605E-B4FE-4B30-AE16-951B93BFFB3E}" type="datetime1">
              <a:rPr lang="en-US" smtClean="0"/>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8CECA6-7F19-4C1D-BC05-68AD67FA2408}" type="slidenum">
              <a:rPr lang="en-US" smtClean="0"/>
              <a:t>‹#›</a:t>
            </a:fld>
            <a:endParaRPr lang="en-US" dirty="0"/>
          </a:p>
        </p:txBody>
      </p:sp>
      <p:grpSp>
        <p:nvGrpSpPr>
          <p:cNvPr id="7" name="Group 6"/>
          <p:cNvGrpSpPr/>
          <p:nvPr/>
        </p:nvGrpSpPr>
        <p:grpSpPr>
          <a:xfrm>
            <a:off x="0" y="6581775"/>
            <a:ext cx="9144000" cy="284611"/>
            <a:chOff x="0" y="6581001"/>
            <a:chExt cx="9144000" cy="284611"/>
          </a:xfrm>
        </p:grpSpPr>
        <p:sp>
          <p:nvSpPr>
            <p:cNvPr id="8" name="TextBox 7"/>
            <p:cNvSpPr txBox="1"/>
            <p:nvPr/>
          </p:nvSpPr>
          <p:spPr>
            <a:xfrm>
              <a:off x="0" y="6604002"/>
              <a:ext cx="9144000" cy="261610"/>
            </a:xfrm>
            <a:prstGeom prst="rect">
              <a:avLst/>
            </a:prstGeom>
            <a:solidFill>
              <a:srgbClr val="CC0000"/>
            </a:solidFill>
          </p:spPr>
          <p:txBody>
            <a:bodyPr wrap="square" rtlCol="0">
              <a:spAutoFit/>
            </a:bodyPr>
            <a:lstStyle/>
            <a:p>
              <a:pPr algn="ctr"/>
              <a:r>
                <a:rPr lang="en-US" sz="1100" i="1" kern="1200" dirty="0" smtClean="0">
                  <a:solidFill>
                    <a:schemeClr val="bg1"/>
                  </a:solidFill>
                  <a:latin typeface="Arial" pitchFamily="34" charset="0"/>
                  <a:ea typeface="+mn-ea"/>
                  <a:cs typeface="Arial" pitchFamily="34" charset="0"/>
                </a:rPr>
                <a:t>Analyst</a:t>
              </a:r>
              <a:r>
                <a:rPr lang="en-US" sz="1100" i="1" kern="1200" baseline="0" dirty="0" smtClean="0">
                  <a:solidFill>
                    <a:schemeClr val="bg1"/>
                  </a:solidFill>
                  <a:latin typeface="Arial" pitchFamily="34" charset="0"/>
                  <a:ea typeface="+mn-ea"/>
                  <a:cs typeface="Arial" pitchFamily="34" charset="0"/>
                </a:rPr>
                <a:t> I: Comprehensive Analysis of the UTexas1 Surface Wave Dataset</a:t>
              </a:r>
              <a:r>
                <a:rPr lang="en-US" sz="1100" i="1" dirty="0" smtClean="0">
                  <a:solidFill>
                    <a:schemeClr val="bg1"/>
                  </a:solidFill>
                  <a:latin typeface="Arial" pitchFamily="34" charset="0"/>
                  <a:cs typeface="Arial" pitchFamily="34" charset="0"/>
                </a:rPr>
                <a:t>: </a:t>
              </a:r>
              <a:r>
                <a:rPr lang="en-US" sz="1100" dirty="0" smtClean="0">
                  <a:solidFill>
                    <a:schemeClr val="bg1"/>
                  </a:solidFill>
                  <a:latin typeface="Arial" pitchFamily="34" charset="0"/>
                  <a:cs typeface="Arial" pitchFamily="34" charset="0"/>
                </a:rPr>
                <a:t>Clinton M Wood</a:t>
              </a:r>
              <a:endParaRPr lang="en-US" sz="1100" dirty="0">
                <a:solidFill>
                  <a:schemeClr val="bg1"/>
                </a:solidFill>
                <a:latin typeface="Arial" pitchFamily="34" charset="0"/>
                <a:cs typeface="Arial" pitchFamily="34" charset="0"/>
              </a:endParaRPr>
            </a:p>
          </p:txBody>
        </p:sp>
        <p:sp>
          <p:nvSpPr>
            <p:cNvPr id="9" name="TextBox 8"/>
            <p:cNvSpPr txBox="1"/>
            <p:nvPr/>
          </p:nvSpPr>
          <p:spPr>
            <a:xfrm>
              <a:off x="8802240" y="6581001"/>
              <a:ext cx="263214" cy="276999"/>
            </a:xfrm>
            <a:prstGeom prst="rect">
              <a:avLst/>
            </a:prstGeom>
            <a:noFill/>
          </p:spPr>
          <p:txBody>
            <a:bodyPr wrap="none" rtlCol="0">
              <a:spAutoFit/>
            </a:bodyPr>
            <a:lstStyle/>
            <a:p>
              <a:fld id="{C74C68A8-24BF-4FF0-B4E0-B895C4102273}" type="slidenum">
                <a:rPr lang="en-US" sz="1200" smtClean="0">
                  <a:solidFill>
                    <a:schemeClr val="bg1"/>
                  </a:solidFill>
                </a:rPr>
                <a:t>‹#›</a:t>
              </a:fld>
              <a:endParaRPr lang="en-US" sz="1200" dirty="0">
                <a:solidFill>
                  <a:schemeClr val="bg1"/>
                </a:solidFill>
              </a:endParaRPr>
            </a:p>
          </p:txBody>
        </p:sp>
      </p:grpSp>
      <p:grpSp>
        <p:nvGrpSpPr>
          <p:cNvPr id="10" name="Group 9"/>
          <p:cNvGrpSpPr/>
          <p:nvPr userDrawn="1"/>
        </p:nvGrpSpPr>
        <p:grpSpPr>
          <a:xfrm>
            <a:off x="0" y="6581775"/>
            <a:ext cx="9144000" cy="284611"/>
            <a:chOff x="0" y="6581001"/>
            <a:chExt cx="9144000" cy="284611"/>
          </a:xfrm>
        </p:grpSpPr>
        <p:sp>
          <p:nvSpPr>
            <p:cNvPr id="11" name="TextBox 10"/>
            <p:cNvSpPr txBox="1"/>
            <p:nvPr/>
          </p:nvSpPr>
          <p:spPr>
            <a:xfrm>
              <a:off x="0" y="6604002"/>
              <a:ext cx="9144000" cy="261610"/>
            </a:xfrm>
            <a:prstGeom prst="rect">
              <a:avLst/>
            </a:prstGeom>
            <a:solidFill>
              <a:srgbClr val="CC0000"/>
            </a:solidFill>
          </p:spPr>
          <p:txBody>
            <a:bodyPr wrap="square" rtlCol="0">
              <a:spAutoFit/>
            </a:bodyPr>
            <a:lstStyle/>
            <a:p>
              <a:pPr algn="ctr"/>
              <a:r>
                <a:rPr lang="en-US" sz="1100" i="1" kern="1200" dirty="0" smtClean="0">
                  <a:solidFill>
                    <a:schemeClr val="bg1"/>
                  </a:solidFill>
                  <a:latin typeface="Arial" pitchFamily="34" charset="0"/>
                  <a:ea typeface="+mn-ea"/>
                  <a:cs typeface="Arial" pitchFamily="34" charset="0"/>
                </a:rPr>
                <a:t>Analyst</a:t>
              </a:r>
              <a:r>
                <a:rPr lang="en-US" sz="1100" i="1" kern="1200" baseline="0" dirty="0" smtClean="0">
                  <a:solidFill>
                    <a:schemeClr val="bg1"/>
                  </a:solidFill>
                  <a:latin typeface="Arial" pitchFamily="34" charset="0"/>
                  <a:ea typeface="+mn-ea"/>
                  <a:cs typeface="Arial" pitchFamily="34" charset="0"/>
                </a:rPr>
                <a:t> I: Comprehensive Analysis of the UTexas1 Surface Wave Dataset</a:t>
              </a:r>
              <a:r>
                <a:rPr lang="en-US" sz="1100" i="1" dirty="0" smtClean="0">
                  <a:solidFill>
                    <a:schemeClr val="bg1"/>
                  </a:solidFill>
                  <a:latin typeface="Arial" pitchFamily="34" charset="0"/>
                  <a:cs typeface="Arial" pitchFamily="34" charset="0"/>
                </a:rPr>
                <a:t>: </a:t>
              </a:r>
              <a:r>
                <a:rPr lang="en-US" sz="1100" dirty="0" smtClean="0">
                  <a:solidFill>
                    <a:schemeClr val="bg1"/>
                  </a:solidFill>
                  <a:latin typeface="Arial" pitchFamily="34" charset="0"/>
                  <a:cs typeface="Arial" pitchFamily="34" charset="0"/>
                </a:rPr>
                <a:t>Clinton M Wood</a:t>
              </a:r>
              <a:endParaRPr lang="en-US" sz="1100" dirty="0">
                <a:solidFill>
                  <a:schemeClr val="bg1"/>
                </a:solidFill>
                <a:latin typeface="Arial" pitchFamily="34" charset="0"/>
                <a:cs typeface="Arial" pitchFamily="34" charset="0"/>
              </a:endParaRPr>
            </a:p>
          </p:txBody>
        </p:sp>
        <p:sp>
          <p:nvSpPr>
            <p:cNvPr id="12" name="TextBox 11"/>
            <p:cNvSpPr txBox="1"/>
            <p:nvPr/>
          </p:nvSpPr>
          <p:spPr>
            <a:xfrm>
              <a:off x="8802240" y="6581001"/>
              <a:ext cx="263214" cy="276999"/>
            </a:xfrm>
            <a:prstGeom prst="rect">
              <a:avLst/>
            </a:prstGeom>
            <a:noFill/>
          </p:spPr>
          <p:txBody>
            <a:bodyPr wrap="none" rtlCol="0">
              <a:spAutoFit/>
            </a:bodyPr>
            <a:lstStyle/>
            <a:p>
              <a:fld id="{C74C68A8-24BF-4FF0-B4E0-B895C4102273}" type="slidenum">
                <a:rPr lang="en-US" sz="1200" smtClean="0">
                  <a:solidFill>
                    <a:schemeClr val="bg1"/>
                  </a:solidFill>
                </a:rPr>
                <a:t>‹#›</a:t>
              </a:fld>
              <a:endParaRPr lang="en-US" sz="1200" dirty="0">
                <a:solidFill>
                  <a:schemeClr val="bg1"/>
                </a:solidFill>
              </a:endParaRPr>
            </a:p>
          </p:txBody>
        </p:sp>
      </p:grpSp>
    </p:spTree>
    <p:extLst>
      <p:ext uri="{BB962C8B-B14F-4D97-AF65-F5344CB8AC3E}">
        <p14:creationId xmlns:p14="http://schemas.microsoft.com/office/powerpoint/2010/main" val="47662577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92F4CF-6EA4-44D1-8B69-15F778F31698}" type="datetime1">
              <a:rPr lang="en-US" smtClean="0"/>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8CECA6-7F19-4C1D-BC05-68AD67FA2408}" type="slidenum">
              <a:rPr lang="en-US" smtClean="0"/>
              <a:t>‹#›</a:t>
            </a:fld>
            <a:endParaRPr lang="en-US" dirty="0"/>
          </a:p>
        </p:txBody>
      </p:sp>
      <p:grpSp>
        <p:nvGrpSpPr>
          <p:cNvPr id="7" name="Group 6"/>
          <p:cNvGrpSpPr/>
          <p:nvPr/>
        </p:nvGrpSpPr>
        <p:grpSpPr>
          <a:xfrm>
            <a:off x="0" y="6581775"/>
            <a:ext cx="9144000" cy="284611"/>
            <a:chOff x="0" y="6581001"/>
            <a:chExt cx="9144000" cy="284611"/>
          </a:xfrm>
        </p:grpSpPr>
        <p:sp>
          <p:nvSpPr>
            <p:cNvPr id="8" name="TextBox 7"/>
            <p:cNvSpPr txBox="1"/>
            <p:nvPr/>
          </p:nvSpPr>
          <p:spPr>
            <a:xfrm>
              <a:off x="0" y="6604002"/>
              <a:ext cx="9144000" cy="261610"/>
            </a:xfrm>
            <a:prstGeom prst="rect">
              <a:avLst/>
            </a:prstGeom>
            <a:solidFill>
              <a:srgbClr val="CC0000"/>
            </a:solidFill>
          </p:spPr>
          <p:txBody>
            <a:bodyPr wrap="square" rtlCol="0">
              <a:spAutoFit/>
            </a:bodyPr>
            <a:lstStyle/>
            <a:p>
              <a:pPr algn="ctr"/>
              <a:r>
                <a:rPr lang="en-US" sz="1100" i="1" kern="1200" dirty="0" smtClean="0">
                  <a:solidFill>
                    <a:schemeClr val="bg1"/>
                  </a:solidFill>
                  <a:latin typeface="Arial" pitchFamily="34" charset="0"/>
                  <a:ea typeface="+mn-ea"/>
                  <a:cs typeface="Arial" pitchFamily="34" charset="0"/>
                </a:rPr>
                <a:t>Analyst</a:t>
              </a:r>
              <a:r>
                <a:rPr lang="en-US" sz="1100" i="1" kern="1200" baseline="0" dirty="0" smtClean="0">
                  <a:solidFill>
                    <a:schemeClr val="bg1"/>
                  </a:solidFill>
                  <a:latin typeface="Arial" pitchFamily="34" charset="0"/>
                  <a:ea typeface="+mn-ea"/>
                  <a:cs typeface="Arial" pitchFamily="34" charset="0"/>
                </a:rPr>
                <a:t> I: Comprehensive Analysis of the UTexas1 Surface Wave Dataset</a:t>
              </a:r>
              <a:r>
                <a:rPr lang="en-US" sz="1100" i="1" dirty="0" smtClean="0">
                  <a:solidFill>
                    <a:schemeClr val="bg1"/>
                  </a:solidFill>
                  <a:latin typeface="Arial" pitchFamily="34" charset="0"/>
                  <a:cs typeface="Arial" pitchFamily="34" charset="0"/>
                </a:rPr>
                <a:t>: </a:t>
              </a:r>
              <a:r>
                <a:rPr lang="en-US" sz="1100" dirty="0" smtClean="0">
                  <a:solidFill>
                    <a:schemeClr val="bg1"/>
                  </a:solidFill>
                  <a:latin typeface="Arial" pitchFamily="34" charset="0"/>
                  <a:cs typeface="Arial" pitchFamily="34" charset="0"/>
                </a:rPr>
                <a:t>Clinton M Wood</a:t>
              </a:r>
              <a:endParaRPr lang="en-US" sz="1100" dirty="0">
                <a:solidFill>
                  <a:schemeClr val="bg1"/>
                </a:solidFill>
                <a:latin typeface="Arial" pitchFamily="34" charset="0"/>
                <a:cs typeface="Arial" pitchFamily="34" charset="0"/>
              </a:endParaRPr>
            </a:p>
          </p:txBody>
        </p:sp>
        <p:sp>
          <p:nvSpPr>
            <p:cNvPr id="9" name="TextBox 8"/>
            <p:cNvSpPr txBox="1"/>
            <p:nvPr/>
          </p:nvSpPr>
          <p:spPr>
            <a:xfrm>
              <a:off x="8802240" y="6581001"/>
              <a:ext cx="263214" cy="276999"/>
            </a:xfrm>
            <a:prstGeom prst="rect">
              <a:avLst/>
            </a:prstGeom>
            <a:noFill/>
          </p:spPr>
          <p:txBody>
            <a:bodyPr wrap="none" rtlCol="0">
              <a:spAutoFit/>
            </a:bodyPr>
            <a:lstStyle/>
            <a:p>
              <a:fld id="{C74C68A8-24BF-4FF0-B4E0-B895C4102273}" type="slidenum">
                <a:rPr lang="en-US" sz="1200" smtClean="0">
                  <a:solidFill>
                    <a:schemeClr val="bg1"/>
                  </a:solidFill>
                </a:rPr>
                <a:t>‹#›</a:t>
              </a:fld>
              <a:endParaRPr lang="en-US" sz="1200" dirty="0">
                <a:solidFill>
                  <a:schemeClr val="bg1"/>
                </a:solidFill>
              </a:endParaRPr>
            </a:p>
          </p:txBody>
        </p:sp>
      </p:grpSp>
      <p:grpSp>
        <p:nvGrpSpPr>
          <p:cNvPr id="10" name="Group 9"/>
          <p:cNvGrpSpPr/>
          <p:nvPr userDrawn="1"/>
        </p:nvGrpSpPr>
        <p:grpSpPr>
          <a:xfrm>
            <a:off x="0" y="6581775"/>
            <a:ext cx="9144000" cy="284611"/>
            <a:chOff x="0" y="6581001"/>
            <a:chExt cx="9144000" cy="284611"/>
          </a:xfrm>
        </p:grpSpPr>
        <p:sp>
          <p:nvSpPr>
            <p:cNvPr id="11" name="TextBox 10"/>
            <p:cNvSpPr txBox="1"/>
            <p:nvPr/>
          </p:nvSpPr>
          <p:spPr>
            <a:xfrm>
              <a:off x="0" y="6604002"/>
              <a:ext cx="9144000" cy="261610"/>
            </a:xfrm>
            <a:prstGeom prst="rect">
              <a:avLst/>
            </a:prstGeom>
            <a:solidFill>
              <a:srgbClr val="CC0000"/>
            </a:solidFill>
          </p:spPr>
          <p:txBody>
            <a:bodyPr wrap="square" rtlCol="0">
              <a:spAutoFit/>
            </a:bodyPr>
            <a:lstStyle/>
            <a:p>
              <a:pPr algn="ctr"/>
              <a:r>
                <a:rPr lang="en-US" sz="1100" i="1" kern="1200" dirty="0" smtClean="0">
                  <a:solidFill>
                    <a:schemeClr val="bg1"/>
                  </a:solidFill>
                  <a:latin typeface="Arial" pitchFamily="34" charset="0"/>
                  <a:ea typeface="+mn-ea"/>
                  <a:cs typeface="Arial" pitchFamily="34" charset="0"/>
                </a:rPr>
                <a:t>Analyst</a:t>
              </a:r>
              <a:r>
                <a:rPr lang="en-US" sz="1100" i="1" kern="1200" baseline="0" dirty="0" smtClean="0">
                  <a:solidFill>
                    <a:schemeClr val="bg1"/>
                  </a:solidFill>
                  <a:latin typeface="Arial" pitchFamily="34" charset="0"/>
                  <a:ea typeface="+mn-ea"/>
                  <a:cs typeface="Arial" pitchFamily="34" charset="0"/>
                </a:rPr>
                <a:t> I: Comprehensive Analysis of the UTexas1 Surface Wave Dataset</a:t>
              </a:r>
              <a:r>
                <a:rPr lang="en-US" sz="1100" i="1" dirty="0" smtClean="0">
                  <a:solidFill>
                    <a:schemeClr val="bg1"/>
                  </a:solidFill>
                  <a:latin typeface="Arial" pitchFamily="34" charset="0"/>
                  <a:cs typeface="Arial" pitchFamily="34" charset="0"/>
                </a:rPr>
                <a:t>: </a:t>
              </a:r>
              <a:r>
                <a:rPr lang="en-US" sz="1100" dirty="0" smtClean="0">
                  <a:solidFill>
                    <a:schemeClr val="bg1"/>
                  </a:solidFill>
                  <a:latin typeface="Arial" pitchFamily="34" charset="0"/>
                  <a:cs typeface="Arial" pitchFamily="34" charset="0"/>
                </a:rPr>
                <a:t>Clinton M Wood</a:t>
              </a:r>
              <a:endParaRPr lang="en-US" sz="1100" dirty="0">
                <a:solidFill>
                  <a:schemeClr val="bg1"/>
                </a:solidFill>
                <a:latin typeface="Arial" pitchFamily="34" charset="0"/>
                <a:cs typeface="Arial" pitchFamily="34" charset="0"/>
              </a:endParaRPr>
            </a:p>
          </p:txBody>
        </p:sp>
        <p:sp>
          <p:nvSpPr>
            <p:cNvPr id="12" name="TextBox 11"/>
            <p:cNvSpPr txBox="1"/>
            <p:nvPr/>
          </p:nvSpPr>
          <p:spPr>
            <a:xfrm>
              <a:off x="8802240" y="6581001"/>
              <a:ext cx="263214" cy="276999"/>
            </a:xfrm>
            <a:prstGeom prst="rect">
              <a:avLst/>
            </a:prstGeom>
            <a:noFill/>
          </p:spPr>
          <p:txBody>
            <a:bodyPr wrap="none" rtlCol="0">
              <a:spAutoFit/>
            </a:bodyPr>
            <a:lstStyle/>
            <a:p>
              <a:fld id="{C74C68A8-24BF-4FF0-B4E0-B895C4102273}" type="slidenum">
                <a:rPr lang="en-US" sz="1200" smtClean="0">
                  <a:solidFill>
                    <a:schemeClr val="bg1"/>
                  </a:solidFill>
                </a:rPr>
                <a:t>‹#›</a:t>
              </a:fld>
              <a:endParaRPr lang="en-US" sz="1200" dirty="0">
                <a:solidFill>
                  <a:schemeClr val="bg1"/>
                </a:solidFill>
              </a:endParaRPr>
            </a:p>
          </p:txBody>
        </p:sp>
      </p:grpSp>
    </p:spTree>
    <p:extLst>
      <p:ext uri="{BB962C8B-B14F-4D97-AF65-F5344CB8AC3E}">
        <p14:creationId xmlns:p14="http://schemas.microsoft.com/office/powerpoint/2010/main" val="37096234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4731E09-FFB6-49AB-88F0-D49E68F0AFF8}" type="datetime1">
              <a:rPr lang="en-US" smtClean="0"/>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extBox 7"/>
          <p:cNvSpPr txBox="1"/>
          <p:nvPr/>
        </p:nvSpPr>
        <p:spPr>
          <a:xfrm>
            <a:off x="0" y="6604776"/>
            <a:ext cx="9144000" cy="261610"/>
          </a:xfrm>
          <a:prstGeom prst="rect">
            <a:avLst/>
          </a:prstGeom>
          <a:solidFill>
            <a:srgbClr val="BE141E"/>
          </a:solidFill>
        </p:spPr>
        <p:txBody>
          <a:bodyPr wrap="square" rtlCol="0">
            <a:spAutoFit/>
          </a:bodyPr>
          <a:lstStyle/>
          <a:p>
            <a:pPr algn="ctr"/>
            <a:r>
              <a:rPr lang="en-US" sz="1100" b="0" dirty="0" smtClean="0">
                <a:solidFill>
                  <a:schemeClr val="bg1"/>
                </a:solidFill>
                <a:latin typeface="Arial" panose="020B0604020202020204" pitchFamily="34" charset="0"/>
                <a:cs typeface="Arial" panose="020B0604020202020204" pitchFamily="34" charset="0"/>
              </a:rPr>
              <a:t>TRC1603</a:t>
            </a:r>
            <a:endParaRPr lang="en-US" sz="1100" dirty="0">
              <a:solidFill>
                <a:schemeClr val="bg1"/>
              </a:solidFill>
              <a:latin typeface="Arial" pitchFamily="34" charset="0"/>
              <a:cs typeface="Arial" pitchFamily="34" charset="0"/>
            </a:endParaRPr>
          </a:p>
        </p:txBody>
      </p:sp>
      <p:sp>
        <p:nvSpPr>
          <p:cNvPr id="6" name="Slide Number Placeholder 5"/>
          <p:cNvSpPr>
            <a:spLocks noGrp="1"/>
          </p:cNvSpPr>
          <p:nvPr>
            <p:ph type="sldNum" sz="quarter" idx="12"/>
          </p:nvPr>
        </p:nvSpPr>
        <p:spPr>
          <a:xfrm>
            <a:off x="7010400" y="6540500"/>
            <a:ext cx="2133600" cy="365125"/>
          </a:xfrm>
        </p:spPr>
        <p:txBody>
          <a:bodyPr/>
          <a:lstStyle>
            <a:lvl1pPr>
              <a:defRPr>
                <a:solidFill>
                  <a:schemeClr val="bg1"/>
                </a:solidFill>
              </a:defRPr>
            </a:lvl1pPr>
          </a:lstStyle>
          <a:p>
            <a:fld id="{C28CECA6-7F19-4C1D-BC05-68AD67FA2408}" type="slidenum">
              <a:rPr lang="en-US" smtClean="0"/>
              <a:pPr/>
              <a:t>‹#›</a:t>
            </a:fld>
            <a:endParaRPr lang="en-US" dirty="0"/>
          </a:p>
        </p:txBody>
      </p:sp>
    </p:spTree>
    <p:extLst>
      <p:ext uri="{BB962C8B-B14F-4D97-AF65-F5344CB8AC3E}">
        <p14:creationId xmlns:p14="http://schemas.microsoft.com/office/powerpoint/2010/main" val="103115720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B01D1F-94EC-4FEB-ADDE-3656E540238D}" type="datetime1">
              <a:rPr lang="en-US" smtClean="0"/>
              <a:t>8/14/2019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extBox 7"/>
          <p:cNvSpPr txBox="1"/>
          <p:nvPr/>
        </p:nvSpPr>
        <p:spPr>
          <a:xfrm>
            <a:off x="0" y="6604776"/>
            <a:ext cx="9144000" cy="261610"/>
          </a:xfrm>
          <a:prstGeom prst="rect">
            <a:avLst/>
          </a:prstGeom>
          <a:solidFill>
            <a:srgbClr val="CC0000"/>
          </a:solidFill>
        </p:spPr>
        <p:txBody>
          <a:bodyPr wrap="square" rtlCol="0">
            <a:spAutoFit/>
          </a:bodyPr>
          <a:lstStyle/>
          <a:p>
            <a:pPr algn="ctr"/>
            <a:r>
              <a:rPr lang="en-US" sz="1100" b="0" dirty="0" smtClean="0">
                <a:solidFill>
                  <a:schemeClr val="bg1"/>
                </a:solidFill>
                <a:latin typeface="Arial" panose="020B0604020202020204" pitchFamily="34" charset="0"/>
                <a:cs typeface="Arial" panose="020B0604020202020204" pitchFamily="34" charset="0"/>
              </a:rPr>
              <a:t>Mw 7.8 April 16, 2016 </a:t>
            </a:r>
            <a:r>
              <a:rPr lang="en-US" sz="1100" b="0" dirty="0" err="1" smtClean="0">
                <a:solidFill>
                  <a:schemeClr val="bg1"/>
                </a:solidFill>
                <a:latin typeface="Arial" panose="020B0604020202020204" pitchFamily="34" charset="0"/>
                <a:cs typeface="Arial" panose="020B0604020202020204" pitchFamily="34" charset="0"/>
              </a:rPr>
              <a:t>Muisne</a:t>
            </a:r>
            <a:r>
              <a:rPr lang="en-US" sz="1100" b="0" dirty="0" smtClean="0">
                <a:solidFill>
                  <a:schemeClr val="bg1"/>
                </a:solidFill>
                <a:latin typeface="Arial" panose="020B0604020202020204" pitchFamily="34" charset="0"/>
                <a:cs typeface="Arial" panose="020B0604020202020204" pitchFamily="34" charset="0"/>
              </a:rPr>
              <a:t>, Ecuador Earthquake</a:t>
            </a:r>
            <a:r>
              <a:rPr lang="en-US" sz="1100" i="1" dirty="0" smtClean="0">
                <a:solidFill>
                  <a:schemeClr val="bg1"/>
                </a:solidFill>
                <a:latin typeface="Arial" pitchFamily="34" charset="0"/>
                <a:cs typeface="Arial" pitchFamily="34" charset="0"/>
              </a:rPr>
              <a:t>: </a:t>
            </a:r>
            <a:r>
              <a:rPr lang="en-US" sz="1100" dirty="0" smtClean="0">
                <a:solidFill>
                  <a:schemeClr val="bg1"/>
                </a:solidFill>
                <a:latin typeface="Arial" pitchFamily="34" charset="0"/>
                <a:cs typeface="Arial" pitchFamily="34" charset="0"/>
              </a:rPr>
              <a:t>Clinton M Wood</a:t>
            </a:r>
            <a:endParaRPr lang="en-US" sz="1100" dirty="0">
              <a:solidFill>
                <a:schemeClr val="bg1"/>
              </a:solidFill>
              <a:latin typeface="Arial" pitchFamily="34" charset="0"/>
              <a:cs typeface="Arial" pitchFamily="34" charset="0"/>
            </a:endParaRPr>
          </a:p>
        </p:txBody>
      </p:sp>
      <p:sp>
        <p:nvSpPr>
          <p:cNvPr id="10" name="Slide Number Placeholder 5"/>
          <p:cNvSpPr txBox="1">
            <a:spLocks/>
          </p:cNvSpPr>
          <p:nvPr/>
        </p:nvSpPr>
        <p:spPr>
          <a:xfrm>
            <a:off x="7010400" y="65405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CECA6-7F19-4C1D-BC05-68AD67FA2408}" type="slidenum">
              <a:rPr lang="en-US" smtClean="0"/>
              <a:pPr/>
              <a:t>‹#›</a:t>
            </a:fld>
            <a:endParaRPr lang="en-US" dirty="0"/>
          </a:p>
        </p:txBody>
      </p:sp>
      <p:sp>
        <p:nvSpPr>
          <p:cNvPr id="9" name="Slide Number Placeholder 5"/>
          <p:cNvSpPr txBox="1">
            <a:spLocks/>
          </p:cNvSpPr>
          <p:nvPr userDrawn="1"/>
        </p:nvSpPr>
        <p:spPr>
          <a:xfrm>
            <a:off x="7010400" y="65405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CECA6-7F19-4C1D-BC05-68AD67FA2408}" type="slidenum">
              <a:rPr lang="en-US" smtClean="0"/>
              <a:pPr/>
              <a:t>‹#›</a:t>
            </a:fld>
            <a:endParaRPr lang="en-US" dirty="0"/>
          </a:p>
        </p:txBody>
      </p:sp>
    </p:spTree>
    <p:extLst>
      <p:ext uri="{BB962C8B-B14F-4D97-AF65-F5344CB8AC3E}">
        <p14:creationId xmlns:p14="http://schemas.microsoft.com/office/powerpoint/2010/main" val="24958071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EE094F-652D-40C0-8F78-9B220DF8670F}" type="datetime1">
              <a:rPr lang="en-US" smtClean="0"/>
              <a:t>8/14/2019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TextBox 8"/>
          <p:cNvSpPr txBox="1"/>
          <p:nvPr/>
        </p:nvSpPr>
        <p:spPr>
          <a:xfrm>
            <a:off x="0" y="6604776"/>
            <a:ext cx="9144000" cy="261610"/>
          </a:xfrm>
          <a:prstGeom prst="rect">
            <a:avLst/>
          </a:prstGeom>
          <a:solidFill>
            <a:srgbClr val="CC0000"/>
          </a:solidFill>
        </p:spPr>
        <p:txBody>
          <a:bodyPr wrap="square" rtlCol="0">
            <a:spAutoFit/>
          </a:bodyPr>
          <a:lstStyle/>
          <a:p>
            <a:pPr algn="ctr"/>
            <a:r>
              <a:rPr lang="en-US" sz="1100" b="0" dirty="0" smtClean="0">
                <a:solidFill>
                  <a:schemeClr val="bg1"/>
                </a:solidFill>
                <a:latin typeface="Arial" panose="020B0604020202020204" pitchFamily="34" charset="0"/>
                <a:cs typeface="Arial" panose="020B0604020202020204" pitchFamily="34" charset="0"/>
              </a:rPr>
              <a:t>Mw 7.8 April 16, 2016 </a:t>
            </a:r>
            <a:r>
              <a:rPr lang="en-US" sz="1100" b="0" dirty="0" err="1" smtClean="0">
                <a:solidFill>
                  <a:schemeClr val="bg1"/>
                </a:solidFill>
                <a:latin typeface="Arial" panose="020B0604020202020204" pitchFamily="34" charset="0"/>
                <a:cs typeface="Arial" panose="020B0604020202020204" pitchFamily="34" charset="0"/>
              </a:rPr>
              <a:t>Muisne</a:t>
            </a:r>
            <a:r>
              <a:rPr lang="en-US" sz="1100" b="0" dirty="0" smtClean="0">
                <a:solidFill>
                  <a:schemeClr val="bg1"/>
                </a:solidFill>
                <a:latin typeface="Arial" panose="020B0604020202020204" pitchFamily="34" charset="0"/>
                <a:cs typeface="Arial" panose="020B0604020202020204" pitchFamily="34" charset="0"/>
              </a:rPr>
              <a:t>, Ecuador Earthquake</a:t>
            </a:r>
            <a:r>
              <a:rPr lang="en-US" sz="1100" i="1" dirty="0" smtClean="0">
                <a:solidFill>
                  <a:schemeClr val="bg1"/>
                </a:solidFill>
                <a:latin typeface="Arial" pitchFamily="34" charset="0"/>
                <a:cs typeface="Arial" pitchFamily="34" charset="0"/>
              </a:rPr>
              <a:t>: </a:t>
            </a:r>
            <a:r>
              <a:rPr lang="en-US" sz="1100" dirty="0" smtClean="0">
                <a:solidFill>
                  <a:schemeClr val="bg1"/>
                </a:solidFill>
                <a:latin typeface="Arial" pitchFamily="34" charset="0"/>
                <a:cs typeface="Arial" pitchFamily="34" charset="0"/>
              </a:rPr>
              <a:t>Clinton M Wood</a:t>
            </a:r>
            <a:endParaRPr lang="en-US" sz="1100" dirty="0">
              <a:solidFill>
                <a:schemeClr val="bg1"/>
              </a:solidFill>
              <a:latin typeface="Arial" pitchFamily="34" charset="0"/>
              <a:cs typeface="Arial" pitchFamily="34" charset="0"/>
            </a:endParaRPr>
          </a:p>
        </p:txBody>
      </p:sp>
      <p:sp>
        <p:nvSpPr>
          <p:cNvPr id="11" name="Slide Number Placeholder 5"/>
          <p:cNvSpPr>
            <a:spLocks noGrp="1"/>
          </p:cNvSpPr>
          <p:nvPr>
            <p:ph type="sldNum" sz="quarter" idx="12"/>
          </p:nvPr>
        </p:nvSpPr>
        <p:spPr>
          <a:xfrm>
            <a:off x="7010400" y="6540500"/>
            <a:ext cx="2133600" cy="365125"/>
          </a:xfrm>
        </p:spPr>
        <p:txBody>
          <a:bodyPr/>
          <a:lstStyle>
            <a:lvl1pPr>
              <a:defRPr>
                <a:solidFill>
                  <a:schemeClr val="bg1"/>
                </a:solidFill>
              </a:defRPr>
            </a:lvl1pPr>
          </a:lstStyle>
          <a:p>
            <a:fld id="{C28CECA6-7F19-4C1D-BC05-68AD67FA2408}" type="slidenum">
              <a:rPr lang="en-US" smtClean="0"/>
              <a:pPr/>
              <a:t>‹#›</a:t>
            </a:fld>
            <a:endParaRPr lang="en-US" dirty="0"/>
          </a:p>
        </p:txBody>
      </p:sp>
    </p:spTree>
    <p:extLst>
      <p:ext uri="{BB962C8B-B14F-4D97-AF65-F5344CB8AC3E}">
        <p14:creationId xmlns:p14="http://schemas.microsoft.com/office/powerpoint/2010/main" val="40611499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90FA41-69A0-46F8-885F-D19D855093D4}" type="datetime1">
              <a:rPr lang="en-US" smtClean="0"/>
              <a:t>8/14/2019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28CECA6-7F19-4C1D-BC05-68AD67FA2408}" type="slidenum">
              <a:rPr lang="en-US" smtClean="0"/>
              <a:t>‹#›</a:t>
            </a:fld>
            <a:endParaRPr lang="en-US" dirty="0"/>
          </a:p>
        </p:txBody>
      </p:sp>
      <p:sp>
        <p:nvSpPr>
          <p:cNvPr id="11" name="TextBox 10"/>
          <p:cNvSpPr txBox="1"/>
          <p:nvPr/>
        </p:nvSpPr>
        <p:spPr>
          <a:xfrm>
            <a:off x="0" y="6604776"/>
            <a:ext cx="9144000" cy="261610"/>
          </a:xfrm>
          <a:prstGeom prst="rect">
            <a:avLst/>
          </a:prstGeom>
          <a:solidFill>
            <a:srgbClr val="CC0000"/>
          </a:solidFill>
        </p:spPr>
        <p:txBody>
          <a:bodyPr wrap="square" rtlCol="0">
            <a:spAutoFit/>
          </a:bodyPr>
          <a:lstStyle/>
          <a:p>
            <a:pPr algn="ctr"/>
            <a:r>
              <a:rPr lang="en-US" sz="1100" i="1" kern="1200" dirty="0" smtClean="0">
                <a:solidFill>
                  <a:schemeClr val="bg1"/>
                </a:solidFill>
                <a:latin typeface="Arial" pitchFamily="34" charset="0"/>
                <a:ea typeface="+mn-ea"/>
                <a:cs typeface="Arial" pitchFamily="34" charset="0"/>
              </a:rPr>
              <a:t>Analyst</a:t>
            </a:r>
            <a:r>
              <a:rPr lang="en-US" sz="1100" i="1" kern="1200" baseline="0" dirty="0" smtClean="0">
                <a:solidFill>
                  <a:schemeClr val="bg1"/>
                </a:solidFill>
                <a:latin typeface="Arial" pitchFamily="34" charset="0"/>
                <a:ea typeface="+mn-ea"/>
                <a:cs typeface="Arial" pitchFamily="34" charset="0"/>
              </a:rPr>
              <a:t> I: Comprehensive Analysis of the UTexas1 Surface Wave Dataset</a:t>
            </a:r>
            <a:r>
              <a:rPr lang="en-US" sz="1100" i="1" dirty="0" smtClean="0">
                <a:solidFill>
                  <a:schemeClr val="bg1"/>
                </a:solidFill>
                <a:latin typeface="Arial" pitchFamily="34" charset="0"/>
                <a:cs typeface="Arial" pitchFamily="34" charset="0"/>
              </a:rPr>
              <a:t>: </a:t>
            </a:r>
            <a:r>
              <a:rPr lang="en-US" sz="1100" dirty="0" smtClean="0">
                <a:solidFill>
                  <a:schemeClr val="bg1"/>
                </a:solidFill>
                <a:latin typeface="Arial" pitchFamily="34" charset="0"/>
                <a:cs typeface="Arial" pitchFamily="34" charset="0"/>
              </a:rPr>
              <a:t>Clinton M Wood</a:t>
            </a:r>
            <a:endParaRPr lang="en-US" sz="1100" dirty="0">
              <a:solidFill>
                <a:schemeClr val="bg1"/>
              </a:solidFill>
              <a:latin typeface="Arial" pitchFamily="34" charset="0"/>
              <a:cs typeface="Arial" pitchFamily="34" charset="0"/>
            </a:endParaRPr>
          </a:p>
        </p:txBody>
      </p:sp>
      <p:sp>
        <p:nvSpPr>
          <p:cNvPr id="13" name="Slide Number Placeholder 5"/>
          <p:cNvSpPr txBox="1">
            <a:spLocks/>
          </p:cNvSpPr>
          <p:nvPr/>
        </p:nvSpPr>
        <p:spPr>
          <a:xfrm>
            <a:off x="7010400" y="65405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CECA6-7F19-4C1D-BC05-68AD67FA2408}" type="slidenum">
              <a:rPr lang="en-US" smtClean="0"/>
              <a:pPr/>
              <a:t>‹#›</a:t>
            </a:fld>
            <a:endParaRPr lang="en-US" dirty="0"/>
          </a:p>
        </p:txBody>
      </p:sp>
      <p:sp>
        <p:nvSpPr>
          <p:cNvPr id="12" name="Slide Number Placeholder 5"/>
          <p:cNvSpPr txBox="1">
            <a:spLocks/>
          </p:cNvSpPr>
          <p:nvPr userDrawn="1"/>
        </p:nvSpPr>
        <p:spPr>
          <a:xfrm>
            <a:off x="7010400" y="654050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8CECA6-7F19-4C1D-BC05-68AD67FA2408}" type="slidenum">
              <a:rPr lang="en-US" smtClean="0"/>
              <a:pPr/>
              <a:t>‹#›</a:t>
            </a:fld>
            <a:endParaRPr lang="en-US" dirty="0"/>
          </a:p>
        </p:txBody>
      </p:sp>
    </p:spTree>
    <p:extLst>
      <p:ext uri="{BB962C8B-B14F-4D97-AF65-F5344CB8AC3E}">
        <p14:creationId xmlns:p14="http://schemas.microsoft.com/office/powerpoint/2010/main" val="32831056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D746AB-4569-49E3-8206-DF60D25BA0B5}" type="datetime1">
              <a:rPr lang="en-US" smtClean="0"/>
              <a:t>8/14/2019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28CECA6-7F19-4C1D-BC05-68AD67FA2408}" type="slidenum">
              <a:rPr lang="en-US" smtClean="0"/>
              <a:t>‹#›</a:t>
            </a:fld>
            <a:endParaRPr lang="en-US" dirty="0"/>
          </a:p>
        </p:txBody>
      </p:sp>
      <p:grpSp>
        <p:nvGrpSpPr>
          <p:cNvPr id="6" name="Group 5"/>
          <p:cNvGrpSpPr/>
          <p:nvPr/>
        </p:nvGrpSpPr>
        <p:grpSpPr>
          <a:xfrm>
            <a:off x="0" y="6581775"/>
            <a:ext cx="9144000" cy="284611"/>
            <a:chOff x="0" y="6581001"/>
            <a:chExt cx="9144000" cy="284611"/>
          </a:xfrm>
        </p:grpSpPr>
        <p:sp>
          <p:nvSpPr>
            <p:cNvPr id="7" name="TextBox 6"/>
            <p:cNvSpPr txBox="1"/>
            <p:nvPr/>
          </p:nvSpPr>
          <p:spPr>
            <a:xfrm>
              <a:off x="0" y="6604002"/>
              <a:ext cx="9144000" cy="261610"/>
            </a:xfrm>
            <a:prstGeom prst="rect">
              <a:avLst/>
            </a:prstGeom>
            <a:solidFill>
              <a:srgbClr val="CC0000"/>
            </a:solidFill>
          </p:spPr>
          <p:txBody>
            <a:bodyPr wrap="square" rtlCol="0">
              <a:spAutoFit/>
            </a:bodyPr>
            <a:lstStyle/>
            <a:p>
              <a:pPr algn="ctr"/>
              <a:r>
                <a:rPr lang="en-US" sz="1100" i="1" kern="1200" dirty="0" smtClean="0">
                  <a:solidFill>
                    <a:schemeClr val="bg1"/>
                  </a:solidFill>
                  <a:latin typeface="Arial" pitchFamily="34" charset="0"/>
                  <a:ea typeface="+mn-ea"/>
                  <a:cs typeface="Arial" pitchFamily="34" charset="0"/>
                </a:rPr>
                <a:t>Analyst</a:t>
              </a:r>
              <a:r>
                <a:rPr lang="en-US" sz="1100" i="1" kern="1200" baseline="0" dirty="0" smtClean="0">
                  <a:solidFill>
                    <a:schemeClr val="bg1"/>
                  </a:solidFill>
                  <a:latin typeface="Arial" pitchFamily="34" charset="0"/>
                  <a:ea typeface="+mn-ea"/>
                  <a:cs typeface="Arial" pitchFamily="34" charset="0"/>
                </a:rPr>
                <a:t> I: Comprehensive Analysis of the UTexas1 Surface Wave Dataset</a:t>
              </a:r>
              <a:r>
                <a:rPr lang="en-US" sz="1100" i="1" dirty="0" smtClean="0">
                  <a:solidFill>
                    <a:schemeClr val="bg1"/>
                  </a:solidFill>
                  <a:latin typeface="Arial" pitchFamily="34" charset="0"/>
                  <a:cs typeface="Arial" pitchFamily="34" charset="0"/>
                </a:rPr>
                <a:t>: </a:t>
              </a:r>
              <a:r>
                <a:rPr lang="en-US" sz="1100" dirty="0" smtClean="0">
                  <a:solidFill>
                    <a:schemeClr val="bg1"/>
                  </a:solidFill>
                  <a:latin typeface="Arial" pitchFamily="34" charset="0"/>
                  <a:cs typeface="Arial" pitchFamily="34" charset="0"/>
                </a:rPr>
                <a:t>Clinton M Wood</a:t>
              </a:r>
              <a:endParaRPr lang="en-US" sz="1100" dirty="0">
                <a:solidFill>
                  <a:schemeClr val="bg1"/>
                </a:solidFill>
                <a:latin typeface="Arial" pitchFamily="34" charset="0"/>
                <a:cs typeface="Arial" pitchFamily="34" charset="0"/>
              </a:endParaRPr>
            </a:p>
          </p:txBody>
        </p:sp>
        <p:sp>
          <p:nvSpPr>
            <p:cNvPr id="8" name="TextBox 7"/>
            <p:cNvSpPr txBox="1"/>
            <p:nvPr/>
          </p:nvSpPr>
          <p:spPr>
            <a:xfrm>
              <a:off x="8802240" y="6581001"/>
              <a:ext cx="263214" cy="276999"/>
            </a:xfrm>
            <a:prstGeom prst="rect">
              <a:avLst/>
            </a:prstGeom>
            <a:noFill/>
          </p:spPr>
          <p:txBody>
            <a:bodyPr wrap="none" rtlCol="0">
              <a:spAutoFit/>
            </a:bodyPr>
            <a:lstStyle/>
            <a:p>
              <a:fld id="{C74C68A8-24BF-4FF0-B4E0-B895C4102273}" type="slidenum">
                <a:rPr lang="en-US" sz="1200" smtClean="0">
                  <a:solidFill>
                    <a:schemeClr val="bg1"/>
                  </a:solidFill>
                </a:rPr>
                <a:t>‹#›</a:t>
              </a:fld>
              <a:endParaRPr lang="en-US" sz="1200" dirty="0">
                <a:solidFill>
                  <a:schemeClr val="bg1"/>
                </a:solidFill>
              </a:endParaRPr>
            </a:p>
          </p:txBody>
        </p:sp>
      </p:grpSp>
      <p:grpSp>
        <p:nvGrpSpPr>
          <p:cNvPr id="9" name="Group 8"/>
          <p:cNvGrpSpPr/>
          <p:nvPr userDrawn="1"/>
        </p:nvGrpSpPr>
        <p:grpSpPr>
          <a:xfrm>
            <a:off x="0" y="6581775"/>
            <a:ext cx="9144000" cy="284611"/>
            <a:chOff x="0" y="6581001"/>
            <a:chExt cx="9144000" cy="284611"/>
          </a:xfrm>
        </p:grpSpPr>
        <p:sp>
          <p:nvSpPr>
            <p:cNvPr id="10" name="TextBox 9"/>
            <p:cNvSpPr txBox="1"/>
            <p:nvPr/>
          </p:nvSpPr>
          <p:spPr>
            <a:xfrm>
              <a:off x="0" y="6604002"/>
              <a:ext cx="9144000" cy="261610"/>
            </a:xfrm>
            <a:prstGeom prst="rect">
              <a:avLst/>
            </a:prstGeom>
            <a:solidFill>
              <a:srgbClr val="CC0000"/>
            </a:solidFill>
          </p:spPr>
          <p:txBody>
            <a:bodyPr wrap="square" rtlCol="0">
              <a:spAutoFit/>
            </a:bodyPr>
            <a:lstStyle/>
            <a:p>
              <a:pPr algn="ctr"/>
              <a:r>
                <a:rPr lang="en-US" sz="1100" i="1" kern="1200" dirty="0" smtClean="0">
                  <a:solidFill>
                    <a:schemeClr val="bg1"/>
                  </a:solidFill>
                  <a:latin typeface="Arial" pitchFamily="34" charset="0"/>
                  <a:ea typeface="+mn-ea"/>
                  <a:cs typeface="Arial" pitchFamily="34" charset="0"/>
                </a:rPr>
                <a:t>Analyst</a:t>
              </a:r>
              <a:r>
                <a:rPr lang="en-US" sz="1100" i="1" kern="1200" baseline="0" dirty="0" smtClean="0">
                  <a:solidFill>
                    <a:schemeClr val="bg1"/>
                  </a:solidFill>
                  <a:latin typeface="Arial" pitchFamily="34" charset="0"/>
                  <a:ea typeface="+mn-ea"/>
                  <a:cs typeface="Arial" pitchFamily="34" charset="0"/>
                </a:rPr>
                <a:t> I: Comprehensive Analysis of the UTexas1 Surface Wave Dataset</a:t>
              </a:r>
              <a:r>
                <a:rPr lang="en-US" sz="1100" i="1" dirty="0" smtClean="0">
                  <a:solidFill>
                    <a:schemeClr val="bg1"/>
                  </a:solidFill>
                  <a:latin typeface="Arial" pitchFamily="34" charset="0"/>
                  <a:cs typeface="Arial" pitchFamily="34" charset="0"/>
                </a:rPr>
                <a:t>: </a:t>
              </a:r>
              <a:r>
                <a:rPr lang="en-US" sz="1100" dirty="0" smtClean="0">
                  <a:solidFill>
                    <a:schemeClr val="bg1"/>
                  </a:solidFill>
                  <a:latin typeface="Arial" pitchFamily="34" charset="0"/>
                  <a:cs typeface="Arial" pitchFamily="34" charset="0"/>
                </a:rPr>
                <a:t>Clinton M Wood</a:t>
              </a:r>
              <a:endParaRPr lang="en-US" sz="1100" dirty="0">
                <a:solidFill>
                  <a:schemeClr val="bg1"/>
                </a:solidFill>
                <a:latin typeface="Arial" pitchFamily="34" charset="0"/>
                <a:cs typeface="Arial" pitchFamily="34" charset="0"/>
              </a:endParaRPr>
            </a:p>
          </p:txBody>
        </p:sp>
        <p:sp>
          <p:nvSpPr>
            <p:cNvPr id="11" name="TextBox 10"/>
            <p:cNvSpPr txBox="1"/>
            <p:nvPr/>
          </p:nvSpPr>
          <p:spPr>
            <a:xfrm>
              <a:off x="8802240" y="6581001"/>
              <a:ext cx="263214" cy="276999"/>
            </a:xfrm>
            <a:prstGeom prst="rect">
              <a:avLst/>
            </a:prstGeom>
            <a:noFill/>
          </p:spPr>
          <p:txBody>
            <a:bodyPr wrap="none" rtlCol="0">
              <a:spAutoFit/>
            </a:bodyPr>
            <a:lstStyle/>
            <a:p>
              <a:fld id="{C74C68A8-24BF-4FF0-B4E0-B895C4102273}" type="slidenum">
                <a:rPr lang="en-US" sz="1200" smtClean="0">
                  <a:solidFill>
                    <a:schemeClr val="bg1"/>
                  </a:solidFill>
                </a:rPr>
                <a:t>‹#›</a:t>
              </a:fld>
              <a:endParaRPr lang="en-US" sz="1200" dirty="0">
                <a:solidFill>
                  <a:schemeClr val="bg1"/>
                </a:solidFill>
              </a:endParaRPr>
            </a:p>
          </p:txBody>
        </p:sp>
      </p:grpSp>
    </p:spTree>
    <p:extLst>
      <p:ext uri="{BB962C8B-B14F-4D97-AF65-F5344CB8AC3E}">
        <p14:creationId xmlns:p14="http://schemas.microsoft.com/office/powerpoint/2010/main" val="6753347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389464-CF06-4E7E-B949-41DEE68A724B}" type="datetime1">
              <a:rPr lang="en-US" smtClean="0"/>
              <a:t>8/14/2019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28CECA6-7F19-4C1D-BC05-68AD67FA2408}" type="slidenum">
              <a:rPr lang="en-US" smtClean="0"/>
              <a:t>‹#›</a:t>
            </a:fld>
            <a:endParaRPr lang="en-US" dirty="0"/>
          </a:p>
        </p:txBody>
      </p:sp>
      <p:grpSp>
        <p:nvGrpSpPr>
          <p:cNvPr id="5" name="Group 4"/>
          <p:cNvGrpSpPr/>
          <p:nvPr/>
        </p:nvGrpSpPr>
        <p:grpSpPr>
          <a:xfrm>
            <a:off x="0" y="6581775"/>
            <a:ext cx="9144000" cy="284611"/>
            <a:chOff x="0" y="6581001"/>
            <a:chExt cx="9144000" cy="284611"/>
          </a:xfrm>
        </p:grpSpPr>
        <p:sp>
          <p:nvSpPr>
            <p:cNvPr id="6" name="TextBox 5"/>
            <p:cNvSpPr txBox="1"/>
            <p:nvPr/>
          </p:nvSpPr>
          <p:spPr>
            <a:xfrm>
              <a:off x="0" y="6604002"/>
              <a:ext cx="9144000" cy="261610"/>
            </a:xfrm>
            <a:prstGeom prst="rect">
              <a:avLst/>
            </a:prstGeom>
            <a:solidFill>
              <a:srgbClr val="CC0000"/>
            </a:solidFill>
          </p:spPr>
          <p:txBody>
            <a:bodyPr wrap="square" rtlCol="0">
              <a:spAutoFit/>
            </a:bodyPr>
            <a:lstStyle/>
            <a:p>
              <a:pPr algn="ctr"/>
              <a:r>
                <a:rPr lang="en-US" sz="1100" i="1" kern="1200" dirty="0" smtClean="0">
                  <a:solidFill>
                    <a:schemeClr val="bg1"/>
                  </a:solidFill>
                  <a:latin typeface="Arial" pitchFamily="34" charset="0"/>
                  <a:ea typeface="+mn-ea"/>
                  <a:cs typeface="Arial" pitchFamily="34" charset="0"/>
                </a:rPr>
                <a:t>Analyst</a:t>
              </a:r>
              <a:r>
                <a:rPr lang="en-US" sz="1100" i="1" kern="1200" baseline="0" dirty="0" smtClean="0">
                  <a:solidFill>
                    <a:schemeClr val="bg1"/>
                  </a:solidFill>
                  <a:latin typeface="Arial" pitchFamily="34" charset="0"/>
                  <a:ea typeface="+mn-ea"/>
                  <a:cs typeface="Arial" pitchFamily="34" charset="0"/>
                </a:rPr>
                <a:t> I: Comprehensive Analysis of the UTexas1 Surface Wave Dataset</a:t>
              </a:r>
              <a:r>
                <a:rPr lang="en-US" sz="1100" i="1" dirty="0" smtClean="0">
                  <a:solidFill>
                    <a:schemeClr val="bg1"/>
                  </a:solidFill>
                  <a:latin typeface="Arial" pitchFamily="34" charset="0"/>
                  <a:cs typeface="Arial" pitchFamily="34" charset="0"/>
                </a:rPr>
                <a:t>: </a:t>
              </a:r>
              <a:r>
                <a:rPr lang="en-US" sz="1100" dirty="0" smtClean="0">
                  <a:solidFill>
                    <a:schemeClr val="bg1"/>
                  </a:solidFill>
                  <a:latin typeface="Arial" pitchFamily="34" charset="0"/>
                  <a:cs typeface="Arial" pitchFamily="34" charset="0"/>
                </a:rPr>
                <a:t>Clinton M Wood</a:t>
              </a:r>
              <a:endParaRPr lang="en-US" sz="1100" dirty="0">
                <a:solidFill>
                  <a:schemeClr val="bg1"/>
                </a:solidFill>
                <a:latin typeface="Arial" pitchFamily="34" charset="0"/>
                <a:cs typeface="Arial" pitchFamily="34" charset="0"/>
              </a:endParaRPr>
            </a:p>
          </p:txBody>
        </p:sp>
        <p:sp>
          <p:nvSpPr>
            <p:cNvPr id="7" name="TextBox 6"/>
            <p:cNvSpPr txBox="1"/>
            <p:nvPr/>
          </p:nvSpPr>
          <p:spPr>
            <a:xfrm>
              <a:off x="8802240" y="6581001"/>
              <a:ext cx="263214" cy="276999"/>
            </a:xfrm>
            <a:prstGeom prst="rect">
              <a:avLst/>
            </a:prstGeom>
            <a:noFill/>
          </p:spPr>
          <p:txBody>
            <a:bodyPr wrap="none" rtlCol="0">
              <a:spAutoFit/>
            </a:bodyPr>
            <a:lstStyle/>
            <a:p>
              <a:fld id="{C74C68A8-24BF-4FF0-B4E0-B895C4102273}" type="slidenum">
                <a:rPr lang="en-US" sz="1200" smtClean="0">
                  <a:solidFill>
                    <a:schemeClr val="bg1"/>
                  </a:solidFill>
                </a:rPr>
                <a:t>‹#›</a:t>
              </a:fld>
              <a:endParaRPr lang="en-US" sz="1200" dirty="0">
                <a:solidFill>
                  <a:schemeClr val="bg1"/>
                </a:solidFill>
              </a:endParaRPr>
            </a:p>
          </p:txBody>
        </p:sp>
      </p:grpSp>
      <p:grpSp>
        <p:nvGrpSpPr>
          <p:cNvPr id="8" name="Group 7"/>
          <p:cNvGrpSpPr/>
          <p:nvPr userDrawn="1"/>
        </p:nvGrpSpPr>
        <p:grpSpPr>
          <a:xfrm>
            <a:off x="0" y="6581775"/>
            <a:ext cx="9144000" cy="284611"/>
            <a:chOff x="0" y="6581001"/>
            <a:chExt cx="9144000" cy="284611"/>
          </a:xfrm>
        </p:grpSpPr>
        <p:sp>
          <p:nvSpPr>
            <p:cNvPr id="9" name="TextBox 8"/>
            <p:cNvSpPr txBox="1"/>
            <p:nvPr/>
          </p:nvSpPr>
          <p:spPr>
            <a:xfrm>
              <a:off x="0" y="6604002"/>
              <a:ext cx="9144000" cy="261610"/>
            </a:xfrm>
            <a:prstGeom prst="rect">
              <a:avLst/>
            </a:prstGeom>
            <a:solidFill>
              <a:srgbClr val="CC0000"/>
            </a:solidFill>
          </p:spPr>
          <p:txBody>
            <a:bodyPr wrap="square" rtlCol="0">
              <a:spAutoFit/>
            </a:bodyPr>
            <a:lstStyle/>
            <a:p>
              <a:pPr algn="ctr"/>
              <a:r>
                <a:rPr lang="en-US" sz="1100" i="1" kern="1200" dirty="0" smtClean="0">
                  <a:solidFill>
                    <a:schemeClr val="bg1"/>
                  </a:solidFill>
                  <a:latin typeface="Arial" pitchFamily="34" charset="0"/>
                  <a:ea typeface="+mn-ea"/>
                  <a:cs typeface="Arial" pitchFamily="34" charset="0"/>
                </a:rPr>
                <a:t>Analyst</a:t>
              </a:r>
              <a:r>
                <a:rPr lang="en-US" sz="1100" i="1" kern="1200" baseline="0" dirty="0" smtClean="0">
                  <a:solidFill>
                    <a:schemeClr val="bg1"/>
                  </a:solidFill>
                  <a:latin typeface="Arial" pitchFamily="34" charset="0"/>
                  <a:ea typeface="+mn-ea"/>
                  <a:cs typeface="Arial" pitchFamily="34" charset="0"/>
                </a:rPr>
                <a:t> I: Comprehensive Analysis of the UTexas1 Surface Wave Dataset</a:t>
              </a:r>
              <a:r>
                <a:rPr lang="en-US" sz="1100" i="1" dirty="0" smtClean="0">
                  <a:solidFill>
                    <a:schemeClr val="bg1"/>
                  </a:solidFill>
                  <a:latin typeface="Arial" pitchFamily="34" charset="0"/>
                  <a:cs typeface="Arial" pitchFamily="34" charset="0"/>
                </a:rPr>
                <a:t>: </a:t>
              </a:r>
              <a:r>
                <a:rPr lang="en-US" sz="1100" dirty="0" smtClean="0">
                  <a:solidFill>
                    <a:schemeClr val="bg1"/>
                  </a:solidFill>
                  <a:latin typeface="Arial" pitchFamily="34" charset="0"/>
                  <a:cs typeface="Arial" pitchFamily="34" charset="0"/>
                </a:rPr>
                <a:t>Clinton M Wood</a:t>
              </a:r>
              <a:endParaRPr lang="en-US" sz="1100" dirty="0">
                <a:solidFill>
                  <a:schemeClr val="bg1"/>
                </a:solidFill>
                <a:latin typeface="Arial" pitchFamily="34" charset="0"/>
                <a:cs typeface="Arial" pitchFamily="34" charset="0"/>
              </a:endParaRPr>
            </a:p>
          </p:txBody>
        </p:sp>
        <p:sp>
          <p:nvSpPr>
            <p:cNvPr id="10" name="TextBox 9"/>
            <p:cNvSpPr txBox="1"/>
            <p:nvPr/>
          </p:nvSpPr>
          <p:spPr>
            <a:xfrm>
              <a:off x="8802240" y="6581001"/>
              <a:ext cx="263214" cy="276999"/>
            </a:xfrm>
            <a:prstGeom prst="rect">
              <a:avLst/>
            </a:prstGeom>
            <a:noFill/>
          </p:spPr>
          <p:txBody>
            <a:bodyPr wrap="none" rtlCol="0">
              <a:spAutoFit/>
            </a:bodyPr>
            <a:lstStyle/>
            <a:p>
              <a:fld id="{C74C68A8-24BF-4FF0-B4E0-B895C4102273}" type="slidenum">
                <a:rPr lang="en-US" sz="1200" smtClean="0">
                  <a:solidFill>
                    <a:schemeClr val="bg1"/>
                  </a:solidFill>
                </a:rPr>
                <a:t>‹#›</a:t>
              </a:fld>
              <a:endParaRPr lang="en-US" sz="1200" dirty="0">
                <a:solidFill>
                  <a:schemeClr val="bg1"/>
                </a:solidFill>
              </a:endParaRPr>
            </a:p>
          </p:txBody>
        </p:sp>
      </p:grpSp>
    </p:spTree>
    <p:extLst>
      <p:ext uri="{BB962C8B-B14F-4D97-AF65-F5344CB8AC3E}">
        <p14:creationId xmlns:p14="http://schemas.microsoft.com/office/powerpoint/2010/main" val="1457282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84706B-5B7F-467B-B265-DD79A53B6163}" type="datetime1">
              <a:rPr lang="en-US" smtClean="0"/>
              <a:t>8/14/2019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8CECA6-7F19-4C1D-BC05-68AD67FA2408}" type="slidenum">
              <a:rPr lang="en-US" smtClean="0"/>
              <a:t>‹#›</a:t>
            </a:fld>
            <a:endParaRPr lang="en-US" dirty="0"/>
          </a:p>
        </p:txBody>
      </p:sp>
      <p:grpSp>
        <p:nvGrpSpPr>
          <p:cNvPr id="8" name="Group 7"/>
          <p:cNvGrpSpPr/>
          <p:nvPr/>
        </p:nvGrpSpPr>
        <p:grpSpPr>
          <a:xfrm>
            <a:off x="0" y="6581775"/>
            <a:ext cx="9144000" cy="284611"/>
            <a:chOff x="0" y="6581001"/>
            <a:chExt cx="9144000" cy="284611"/>
          </a:xfrm>
        </p:grpSpPr>
        <p:sp>
          <p:nvSpPr>
            <p:cNvPr id="9" name="TextBox 8"/>
            <p:cNvSpPr txBox="1"/>
            <p:nvPr/>
          </p:nvSpPr>
          <p:spPr>
            <a:xfrm>
              <a:off x="0" y="6604002"/>
              <a:ext cx="9144000" cy="261610"/>
            </a:xfrm>
            <a:prstGeom prst="rect">
              <a:avLst/>
            </a:prstGeom>
            <a:solidFill>
              <a:srgbClr val="CC0000"/>
            </a:solidFill>
          </p:spPr>
          <p:txBody>
            <a:bodyPr wrap="square" rtlCol="0">
              <a:spAutoFit/>
            </a:bodyPr>
            <a:lstStyle/>
            <a:p>
              <a:pPr algn="ctr"/>
              <a:r>
                <a:rPr lang="en-US" sz="1100" i="1" kern="1200" dirty="0" smtClean="0">
                  <a:solidFill>
                    <a:schemeClr val="bg1"/>
                  </a:solidFill>
                  <a:latin typeface="Arial" pitchFamily="34" charset="0"/>
                  <a:ea typeface="+mn-ea"/>
                  <a:cs typeface="Arial" pitchFamily="34" charset="0"/>
                </a:rPr>
                <a:t>Analyst</a:t>
              </a:r>
              <a:r>
                <a:rPr lang="en-US" sz="1100" i="1" kern="1200" baseline="0" dirty="0" smtClean="0">
                  <a:solidFill>
                    <a:schemeClr val="bg1"/>
                  </a:solidFill>
                  <a:latin typeface="Arial" pitchFamily="34" charset="0"/>
                  <a:ea typeface="+mn-ea"/>
                  <a:cs typeface="Arial" pitchFamily="34" charset="0"/>
                </a:rPr>
                <a:t> I: Comprehensive Analysis of the UTexas1 Surface Wave Dataset</a:t>
              </a:r>
              <a:r>
                <a:rPr lang="en-US" sz="1100" i="1" dirty="0" smtClean="0">
                  <a:solidFill>
                    <a:schemeClr val="bg1"/>
                  </a:solidFill>
                  <a:latin typeface="Arial" pitchFamily="34" charset="0"/>
                  <a:cs typeface="Arial" pitchFamily="34" charset="0"/>
                </a:rPr>
                <a:t>: </a:t>
              </a:r>
              <a:r>
                <a:rPr lang="en-US" sz="1100" dirty="0" smtClean="0">
                  <a:solidFill>
                    <a:schemeClr val="bg1"/>
                  </a:solidFill>
                  <a:latin typeface="Arial" pitchFamily="34" charset="0"/>
                  <a:cs typeface="Arial" pitchFamily="34" charset="0"/>
                </a:rPr>
                <a:t>Clinton M Wood</a:t>
              </a:r>
              <a:endParaRPr lang="en-US" sz="1100" dirty="0">
                <a:solidFill>
                  <a:schemeClr val="bg1"/>
                </a:solidFill>
                <a:latin typeface="Arial" pitchFamily="34" charset="0"/>
                <a:cs typeface="Arial" pitchFamily="34" charset="0"/>
              </a:endParaRPr>
            </a:p>
          </p:txBody>
        </p:sp>
        <p:sp>
          <p:nvSpPr>
            <p:cNvPr id="10" name="TextBox 9"/>
            <p:cNvSpPr txBox="1"/>
            <p:nvPr/>
          </p:nvSpPr>
          <p:spPr>
            <a:xfrm>
              <a:off x="8802240" y="6581001"/>
              <a:ext cx="263214" cy="276999"/>
            </a:xfrm>
            <a:prstGeom prst="rect">
              <a:avLst/>
            </a:prstGeom>
            <a:noFill/>
          </p:spPr>
          <p:txBody>
            <a:bodyPr wrap="none" rtlCol="0">
              <a:spAutoFit/>
            </a:bodyPr>
            <a:lstStyle/>
            <a:p>
              <a:fld id="{C74C68A8-24BF-4FF0-B4E0-B895C4102273}" type="slidenum">
                <a:rPr lang="en-US" sz="1200" smtClean="0">
                  <a:solidFill>
                    <a:schemeClr val="bg1"/>
                  </a:solidFill>
                </a:rPr>
                <a:t>‹#›</a:t>
              </a:fld>
              <a:endParaRPr lang="en-US" sz="1200" dirty="0">
                <a:solidFill>
                  <a:schemeClr val="bg1"/>
                </a:solidFill>
              </a:endParaRPr>
            </a:p>
          </p:txBody>
        </p:sp>
      </p:grpSp>
      <p:grpSp>
        <p:nvGrpSpPr>
          <p:cNvPr id="11" name="Group 10"/>
          <p:cNvGrpSpPr/>
          <p:nvPr userDrawn="1"/>
        </p:nvGrpSpPr>
        <p:grpSpPr>
          <a:xfrm>
            <a:off x="0" y="6581775"/>
            <a:ext cx="9144000" cy="284611"/>
            <a:chOff x="0" y="6581001"/>
            <a:chExt cx="9144000" cy="284611"/>
          </a:xfrm>
        </p:grpSpPr>
        <p:sp>
          <p:nvSpPr>
            <p:cNvPr id="12" name="TextBox 11"/>
            <p:cNvSpPr txBox="1"/>
            <p:nvPr/>
          </p:nvSpPr>
          <p:spPr>
            <a:xfrm>
              <a:off x="0" y="6604002"/>
              <a:ext cx="9144000" cy="261610"/>
            </a:xfrm>
            <a:prstGeom prst="rect">
              <a:avLst/>
            </a:prstGeom>
            <a:solidFill>
              <a:srgbClr val="CC0000"/>
            </a:solidFill>
          </p:spPr>
          <p:txBody>
            <a:bodyPr wrap="square" rtlCol="0">
              <a:spAutoFit/>
            </a:bodyPr>
            <a:lstStyle/>
            <a:p>
              <a:pPr algn="ctr"/>
              <a:r>
                <a:rPr lang="en-US" sz="1100" i="1" kern="1200" dirty="0" smtClean="0">
                  <a:solidFill>
                    <a:schemeClr val="bg1"/>
                  </a:solidFill>
                  <a:latin typeface="Arial" pitchFamily="34" charset="0"/>
                  <a:ea typeface="+mn-ea"/>
                  <a:cs typeface="Arial" pitchFamily="34" charset="0"/>
                </a:rPr>
                <a:t>Analyst</a:t>
              </a:r>
              <a:r>
                <a:rPr lang="en-US" sz="1100" i="1" kern="1200" baseline="0" dirty="0" smtClean="0">
                  <a:solidFill>
                    <a:schemeClr val="bg1"/>
                  </a:solidFill>
                  <a:latin typeface="Arial" pitchFamily="34" charset="0"/>
                  <a:ea typeface="+mn-ea"/>
                  <a:cs typeface="Arial" pitchFamily="34" charset="0"/>
                </a:rPr>
                <a:t> I: Comprehensive Analysis of the UTexas1 Surface Wave Dataset</a:t>
              </a:r>
              <a:r>
                <a:rPr lang="en-US" sz="1100" i="1" dirty="0" smtClean="0">
                  <a:solidFill>
                    <a:schemeClr val="bg1"/>
                  </a:solidFill>
                  <a:latin typeface="Arial" pitchFamily="34" charset="0"/>
                  <a:cs typeface="Arial" pitchFamily="34" charset="0"/>
                </a:rPr>
                <a:t>: </a:t>
              </a:r>
              <a:r>
                <a:rPr lang="en-US" sz="1100" dirty="0" smtClean="0">
                  <a:solidFill>
                    <a:schemeClr val="bg1"/>
                  </a:solidFill>
                  <a:latin typeface="Arial" pitchFamily="34" charset="0"/>
                  <a:cs typeface="Arial" pitchFamily="34" charset="0"/>
                </a:rPr>
                <a:t>Clinton M Wood</a:t>
              </a:r>
              <a:endParaRPr lang="en-US" sz="1100" dirty="0">
                <a:solidFill>
                  <a:schemeClr val="bg1"/>
                </a:solidFill>
                <a:latin typeface="Arial" pitchFamily="34" charset="0"/>
                <a:cs typeface="Arial" pitchFamily="34" charset="0"/>
              </a:endParaRPr>
            </a:p>
          </p:txBody>
        </p:sp>
        <p:sp>
          <p:nvSpPr>
            <p:cNvPr id="13" name="TextBox 12"/>
            <p:cNvSpPr txBox="1"/>
            <p:nvPr/>
          </p:nvSpPr>
          <p:spPr>
            <a:xfrm>
              <a:off x="8802240" y="6581001"/>
              <a:ext cx="263214" cy="276999"/>
            </a:xfrm>
            <a:prstGeom prst="rect">
              <a:avLst/>
            </a:prstGeom>
            <a:noFill/>
          </p:spPr>
          <p:txBody>
            <a:bodyPr wrap="none" rtlCol="0">
              <a:spAutoFit/>
            </a:bodyPr>
            <a:lstStyle/>
            <a:p>
              <a:fld id="{C74C68A8-24BF-4FF0-B4E0-B895C4102273}" type="slidenum">
                <a:rPr lang="en-US" sz="1200" smtClean="0">
                  <a:solidFill>
                    <a:schemeClr val="bg1"/>
                  </a:solidFill>
                </a:rPr>
                <a:t>‹#›</a:t>
              </a:fld>
              <a:endParaRPr lang="en-US" sz="1200" dirty="0">
                <a:solidFill>
                  <a:schemeClr val="bg1"/>
                </a:solidFill>
              </a:endParaRPr>
            </a:p>
          </p:txBody>
        </p:sp>
      </p:grpSp>
    </p:spTree>
    <p:extLst>
      <p:ext uri="{BB962C8B-B14F-4D97-AF65-F5344CB8AC3E}">
        <p14:creationId xmlns:p14="http://schemas.microsoft.com/office/powerpoint/2010/main" val="70202767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A24A1D-66D1-4372-9653-707F4BDE0513}" type="datetime1">
              <a:rPr lang="en-US" smtClean="0"/>
              <a:t>8/14/2019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8CECA6-7F19-4C1D-BC05-68AD67FA2408}" type="slidenum">
              <a:rPr lang="en-US" smtClean="0"/>
              <a:t>‹#›</a:t>
            </a:fld>
            <a:endParaRPr lang="en-US" dirty="0"/>
          </a:p>
        </p:txBody>
      </p:sp>
      <p:grpSp>
        <p:nvGrpSpPr>
          <p:cNvPr id="8" name="Group 7"/>
          <p:cNvGrpSpPr/>
          <p:nvPr/>
        </p:nvGrpSpPr>
        <p:grpSpPr>
          <a:xfrm>
            <a:off x="0" y="6581775"/>
            <a:ext cx="9144000" cy="284611"/>
            <a:chOff x="0" y="6581001"/>
            <a:chExt cx="9144000" cy="284611"/>
          </a:xfrm>
        </p:grpSpPr>
        <p:sp>
          <p:nvSpPr>
            <p:cNvPr id="9" name="TextBox 8"/>
            <p:cNvSpPr txBox="1"/>
            <p:nvPr/>
          </p:nvSpPr>
          <p:spPr>
            <a:xfrm>
              <a:off x="0" y="6604002"/>
              <a:ext cx="9144000" cy="261610"/>
            </a:xfrm>
            <a:prstGeom prst="rect">
              <a:avLst/>
            </a:prstGeom>
            <a:solidFill>
              <a:srgbClr val="CC0000"/>
            </a:solidFill>
          </p:spPr>
          <p:txBody>
            <a:bodyPr wrap="square" rtlCol="0">
              <a:spAutoFit/>
            </a:bodyPr>
            <a:lstStyle/>
            <a:p>
              <a:pPr algn="ctr"/>
              <a:r>
                <a:rPr lang="en-US" sz="1100" i="1" kern="1200" dirty="0" smtClean="0">
                  <a:solidFill>
                    <a:schemeClr val="bg1"/>
                  </a:solidFill>
                  <a:latin typeface="Arial" pitchFamily="34" charset="0"/>
                  <a:ea typeface="+mn-ea"/>
                  <a:cs typeface="Arial" pitchFamily="34" charset="0"/>
                </a:rPr>
                <a:t>Analyst</a:t>
              </a:r>
              <a:r>
                <a:rPr lang="en-US" sz="1100" i="1" kern="1200" baseline="0" dirty="0" smtClean="0">
                  <a:solidFill>
                    <a:schemeClr val="bg1"/>
                  </a:solidFill>
                  <a:latin typeface="Arial" pitchFamily="34" charset="0"/>
                  <a:ea typeface="+mn-ea"/>
                  <a:cs typeface="Arial" pitchFamily="34" charset="0"/>
                </a:rPr>
                <a:t> I: Comprehensive Analysis of the UTexas1 Surface Wave Dataset</a:t>
              </a:r>
              <a:r>
                <a:rPr lang="en-US" sz="1100" i="1" dirty="0" smtClean="0">
                  <a:solidFill>
                    <a:schemeClr val="bg1"/>
                  </a:solidFill>
                  <a:latin typeface="Arial" pitchFamily="34" charset="0"/>
                  <a:cs typeface="Arial" pitchFamily="34" charset="0"/>
                </a:rPr>
                <a:t>: </a:t>
              </a:r>
              <a:r>
                <a:rPr lang="en-US" sz="1100" dirty="0" smtClean="0">
                  <a:solidFill>
                    <a:schemeClr val="bg1"/>
                  </a:solidFill>
                  <a:latin typeface="Arial" pitchFamily="34" charset="0"/>
                  <a:cs typeface="Arial" pitchFamily="34" charset="0"/>
                </a:rPr>
                <a:t>Clinton M Wood</a:t>
              </a:r>
              <a:endParaRPr lang="en-US" sz="1100" dirty="0">
                <a:solidFill>
                  <a:schemeClr val="bg1"/>
                </a:solidFill>
                <a:latin typeface="Arial" pitchFamily="34" charset="0"/>
                <a:cs typeface="Arial" pitchFamily="34" charset="0"/>
              </a:endParaRPr>
            </a:p>
          </p:txBody>
        </p:sp>
        <p:sp>
          <p:nvSpPr>
            <p:cNvPr id="10" name="TextBox 9"/>
            <p:cNvSpPr txBox="1"/>
            <p:nvPr/>
          </p:nvSpPr>
          <p:spPr>
            <a:xfrm>
              <a:off x="8802240" y="6581001"/>
              <a:ext cx="263214" cy="276999"/>
            </a:xfrm>
            <a:prstGeom prst="rect">
              <a:avLst/>
            </a:prstGeom>
            <a:noFill/>
          </p:spPr>
          <p:txBody>
            <a:bodyPr wrap="none" rtlCol="0">
              <a:spAutoFit/>
            </a:bodyPr>
            <a:lstStyle/>
            <a:p>
              <a:fld id="{C74C68A8-24BF-4FF0-B4E0-B895C4102273}" type="slidenum">
                <a:rPr lang="en-US" sz="1200" smtClean="0">
                  <a:solidFill>
                    <a:schemeClr val="bg1"/>
                  </a:solidFill>
                </a:rPr>
                <a:t>‹#›</a:t>
              </a:fld>
              <a:endParaRPr lang="en-US" sz="1200" dirty="0">
                <a:solidFill>
                  <a:schemeClr val="bg1"/>
                </a:solidFill>
              </a:endParaRPr>
            </a:p>
          </p:txBody>
        </p:sp>
      </p:grpSp>
      <p:grpSp>
        <p:nvGrpSpPr>
          <p:cNvPr id="11" name="Group 10"/>
          <p:cNvGrpSpPr/>
          <p:nvPr userDrawn="1"/>
        </p:nvGrpSpPr>
        <p:grpSpPr>
          <a:xfrm>
            <a:off x="0" y="6581775"/>
            <a:ext cx="9144000" cy="284611"/>
            <a:chOff x="0" y="6581001"/>
            <a:chExt cx="9144000" cy="284611"/>
          </a:xfrm>
        </p:grpSpPr>
        <p:sp>
          <p:nvSpPr>
            <p:cNvPr id="12" name="TextBox 11"/>
            <p:cNvSpPr txBox="1"/>
            <p:nvPr/>
          </p:nvSpPr>
          <p:spPr>
            <a:xfrm>
              <a:off x="0" y="6604002"/>
              <a:ext cx="9144000" cy="261610"/>
            </a:xfrm>
            <a:prstGeom prst="rect">
              <a:avLst/>
            </a:prstGeom>
            <a:solidFill>
              <a:srgbClr val="CC0000"/>
            </a:solidFill>
          </p:spPr>
          <p:txBody>
            <a:bodyPr wrap="square" rtlCol="0">
              <a:spAutoFit/>
            </a:bodyPr>
            <a:lstStyle/>
            <a:p>
              <a:pPr algn="ctr"/>
              <a:r>
                <a:rPr lang="en-US" sz="1100" i="1" kern="1200" dirty="0" smtClean="0">
                  <a:solidFill>
                    <a:schemeClr val="bg1"/>
                  </a:solidFill>
                  <a:latin typeface="Arial" pitchFamily="34" charset="0"/>
                  <a:ea typeface="+mn-ea"/>
                  <a:cs typeface="Arial" pitchFamily="34" charset="0"/>
                </a:rPr>
                <a:t>Analyst</a:t>
              </a:r>
              <a:r>
                <a:rPr lang="en-US" sz="1100" i="1" kern="1200" baseline="0" dirty="0" smtClean="0">
                  <a:solidFill>
                    <a:schemeClr val="bg1"/>
                  </a:solidFill>
                  <a:latin typeface="Arial" pitchFamily="34" charset="0"/>
                  <a:ea typeface="+mn-ea"/>
                  <a:cs typeface="Arial" pitchFamily="34" charset="0"/>
                </a:rPr>
                <a:t> I: Comprehensive Analysis of the UTexas1 Surface Wave Dataset</a:t>
              </a:r>
              <a:r>
                <a:rPr lang="en-US" sz="1100" i="1" dirty="0" smtClean="0">
                  <a:solidFill>
                    <a:schemeClr val="bg1"/>
                  </a:solidFill>
                  <a:latin typeface="Arial" pitchFamily="34" charset="0"/>
                  <a:cs typeface="Arial" pitchFamily="34" charset="0"/>
                </a:rPr>
                <a:t>: </a:t>
              </a:r>
              <a:r>
                <a:rPr lang="en-US" sz="1100" dirty="0" smtClean="0">
                  <a:solidFill>
                    <a:schemeClr val="bg1"/>
                  </a:solidFill>
                  <a:latin typeface="Arial" pitchFamily="34" charset="0"/>
                  <a:cs typeface="Arial" pitchFamily="34" charset="0"/>
                </a:rPr>
                <a:t>Clinton M Wood</a:t>
              </a:r>
              <a:endParaRPr lang="en-US" sz="1100" dirty="0">
                <a:solidFill>
                  <a:schemeClr val="bg1"/>
                </a:solidFill>
                <a:latin typeface="Arial" pitchFamily="34" charset="0"/>
                <a:cs typeface="Arial" pitchFamily="34" charset="0"/>
              </a:endParaRPr>
            </a:p>
          </p:txBody>
        </p:sp>
        <p:sp>
          <p:nvSpPr>
            <p:cNvPr id="13" name="TextBox 12"/>
            <p:cNvSpPr txBox="1"/>
            <p:nvPr/>
          </p:nvSpPr>
          <p:spPr>
            <a:xfrm>
              <a:off x="8802240" y="6581001"/>
              <a:ext cx="263214" cy="276999"/>
            </a:xfrm>
            <a:prstGeom prst="rect">
              <a:avLst/>
            </a:prstGeom>
            <a:noFill/>
          </p:spPr>
          <p:txBody>
            <a:bodyPr wrap="none" rtlCol="0">
              <a:spAutoFit/>
            </a:bodyPr>
            <a:lstStyle/>
            <a:p>
              <a:fld id="{C74C68A8-24BF-4FF0-B4E0-B895C4102273}" type="slidenum">
                <a:rPr lang="en-US" sz="1200" smtClean="0">
                  <a:solidFill>
                    <a:schemeClr val="bg1"/>
                  </a:solidFill>
                </a:rPr>
                <a:t>‹#›</a:t>
              </a:fld>
              <a:endParaRPr lang="en-US" sz="1200" dirty="0">
                <a:solidFill>
                  <a:schemeClr val="bg1"/>
                </a:solidFill>
              </a:endParaRPr>
            </a:p>
          </p:txBody>
        </p:sp>
      </p:grpSp>
    </p:spTree>
    <p:extLst>
      <p:ext uri="{BB962C8B-B14F-4D97-AF65-F5344CB8AC3E}">
        <p14:creationId xmlns:p14="http://schemas.microsoft.com/office/powerpoint/2010/main" val="102842580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143D4-4590-4243-A62B-3866642D396B}" type="datetime1">
              <a:rPr lang="en-US" smtClean="0"/>
              <a:t>8/14/2019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8CECA6-7F19-4C1D-BC05-68AD67FA2408}" type="slidenum">
              <a:rPr lang="en-US" smtClean="0"/>
              <a:t>‹#›</a:t>
            </a:fld>
            <a:endParaRPr lang="en-US" dirty="0"/>
          </a:p>
        </p:txBody>
      </p:sp>
    </p:spTree>
    <p:extLst>
      <p:ext uri="{BB962C8B-B14F-4D97-AF65-F5344CB8AC3E}">
        <p14:creationId xmlns:p14="http://schemas.microsoft.com/office/powerpoint/2010/main" val="146014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17.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image" Target="../media/image48.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em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7123" y="914400"/>
            <a:ext cx="9029700" cy="1724025"/>
          </a:xfrm>
          <a:noFill/>
          <a:ln w="25400">
            <a:solidFill>
              <a:schemeClr val="bg1"/>
            </a:solidFill>
          </a:ln>
        </p:spPr>
        <p:txBody>
          <a:bodyPr>
            <a:normAutofit/>
          </a:bodyPr>
          <a:lstStyle/>
          <a:p>
            <a:r>
              <a:rPr lang="en-US" sz="3600" b="1" dirty="0" smtClean="0">
                <a:cs typeface="Times New Roman" panose="02020603050405020304" pitchFamily="18" charset="0"/>
              </a:rPr>
              <a:t>TRC1603 Deep Shear Wave Velocity Profiling in Northeast Arkansas</a:t>
            </a:r>
            <a:endParaRPr lang="en-US" sz="3600" b="1" dirty="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C28CECA6-7F19-4C1D-BC05-68AD67FA2408}" type="slidenum">
              <a:rPr lang="en-US" smtClean="0"/>
              <a:t>1</a:t>
            </a:fld>
            <a:endParaRPr lang="en-US" dirty="0"/>
          </a:p>
        </p:txBody>
      </p:sp>
      <p:pic>
        <p:nvPicPr>
          <p:cNvPr id="6" name="Content Placeholder 5"/>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b="7116"/>
          <a:stretch/>
        </p:blipFill>
        <p:spPr>
          <a:xfrm>
            <a:off x="2209800" y="5607121"/>
            <a:ext cx="1447800" cy="1114354"/>
          </a:xfrm>
        </p:spPr>
      </p:pic>
      <p:pic>
        <p:nvPicPr>
          <p:cNvPr id="1026" name="Picture 2" descr="http://aaie.ineg.uark.edu/AAIE/News_item_about_San_Juan_files/UA_Banner.png"/>
          <p:cNvPicPr>
            <a:picLocks noChangeAspect="1" noChangeArrowheads="1"/>
          </p:cNvPicPr>
          <p:nvPr/>
        </p:nvPicPr>
        <p:blipFill rotWithShape="1">
          <a:blip r:embed="rId3">
            <a:extLst>
              <a:ext uri="{28A0092B-C50C-407E-A947-70E740481C1C}">
                <a14:useLocalDpi xmlns:a14="http://schemas.microsoft.com/office/drawing/2010/main" val="0"/>
              </a:ext>
            </a:extLst>
          </a:blip>
          <a:srcRect t="39158" b="13855"/>
          <a:stretch/>
        </p:blipFill>
        <p:spPr bwMode="auto">
          <a:xfrm>
            <a:off x="0" y="0"/>
            <a:ext cx="9144000" cy="742951"/>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2"/>
          <p:cNvSpPr txBox="1">
            <a:spLocks/>
          </p:cNvSpPr>
          <p:nvPr/>
        </p:nvSpPr>
        <p:spPr>
          <a:xfrm>
            <a:off x="652691" y="3112588"/>
            <a:ext cx="7724318" cy="179704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NZ" b="1" dirty="0" smtClean="0">
                <a:solidFill>
                  <a:srgbClr val="BE141E"/>
                </a:solidFill>
                <a:cs typeface="Times New Roman" panose="02020603050405020304" pitchFamily="18" charset="0"/>
              </a:rPr>
              <a:t>Ashraf Kamal Himel</a:t>
            </a:r>
            <a:r>
              <a:rPr lang="en-NZ" b="1" baseline="30000" dirty="0" smtClean="0">
                <a:solidFill>
                  <a:srgbClr val="BE141E"/>
                </a:solidFill>
                <a:cs typeface="Times New Roman" panose="02020603050405020304" pitchFamily="18" charset="0"/>
              </a:rPr>
              <a:t>1</a:t>
            </a:r>
            <a:r>
              <a:rPr lang="en-NZ" b="1" dirty="0" smtClean="0">
                <a:solidFill>
                  <a:srgbClr val="BE141E"/>
                </a:solidFill>
                <a:cs typeface="Times New Roman" panose="02020603050405020304" pitchFamily="18" charset="0"/>
              </a:rPr>
              <a:t>, MSc. EIT</a:t>
            </a:r>
          </a:p>
          <a:p>
            <a:r>
              <a:rPr lang="en-NZ" sz="1400" b="1" dirty="0" smtClean="0">
                <a:solidFill>
                  <a:srgbClr val="BE141E"/>
                </a:solidFill>
                <a:cs typeface="Times New Roman" panose="02020603050405020304" pitchFamily="18" charset="0"/>
              </a:rPr>
              <a:t>Clinton M. Wood, Ethan </a:t>
            </a:r>
            <a:r>
              <a:rPr lang="en-NZ" sz="1400" b="1" dirty="0">
                <a:solidFill>
                  <a:srgbClr val="BE141E"/>
                </a:solidFill>
                <a:cs typeface="Times New Roman" panose="02020603050405020304" pitchFamily="18" charset="0"/>
              </a:rPr>
              <a:t>Baker, Mike </a:t>
            </a:r>
            <a:r>
              <a:rPr lang="en-NZ" sz="1400" b="1" dirty="0" smtClean="0">
                <a:solidFill>
                  <a:srgbClr val="BE141E"/>
                </a:solidFill>
                <a:cs typeface="Times New Roman" panose="02020603050405020304" pitchFamily="18" charset="0"/>
              </a:rPr>
              <a:t>Deschenes</a:t>
            </a:r>
          </a:p>
          <a:p>
            <a:endParaRPr lang="en-US" sz="800" dirty="0" smtClean="0">
              <a:solidFill>
                <a:schemeClr val="tx1"/>
              </a:solidFill>
              <a:cs typeface="Times New Roman" panose="02020603050405020304" pitchFamily="18" charset="0"/>
            </a:endParaRPr>
          </a:p>
          <a:p>
            <a:r>
              <a:rPr lang="en-NZ" sz="1400" baseline="30000" dirty="0" smtClean="0">
                <a:solidFill>
                  <a:schemeClr val="tx1"/>
                </a:solidFill>
                <a:cs typeface="Times New Roman" panose="02020603050405020304" pitchFamily="18" charset="0"/>
              </a:rPr>
              <a:t>1</a:t>
            </a:r>
            <a:r>
              <a:rPr lang="en-NZ" sz="1400" dirty="0" smtClean="0">
                <a:solidFill>
                  <a:schemeClr val="tx1"/>
                </a:solidFill>
                <a:cs typeface="Times New Roman" panose="02020603050405020304" pitchFamily="18" charset="0"/>
              </a:rPr>
              <a:t>Department of Civil Engineering, </a:t>
            </a:r>
            <a:r>
              <a:rPr lang="en-NZ" sz="1400" u="sng" dirty="0" smtClean="0">
                <a:solidFill>
                  <a:schemeClr val="tx1"/>
                </a:solidFill>
                <a:cs typeface="Times New Roman" panose="02020603050405020304" pitchFamily="18" charset="0"/>
              </a:rPr>
              <a:t>The University of Arkansas</a:t>
            </a:r>
            <a:r>
              <a:rPr lang="en-NZ" sz="1400" dirty="0" smtClean="0">
                <a:solidFill>
                  <a:schemeClr val="tx1"/>
                </a:solidFill>
                <a:cs typeface="Times New Roman" panose="02020603050405020304" pitchFamily="18" charset="0"/>
              </a:rPr>
              <a:t>, Fayetteville, USA.</a:t>
            </a:r>
          </a:p>
          <a:p>
            <a:endParaRPr lang="en-US" sz="1200" dirty="0">
              <a:latin typeface="Arial" panose="020B0604020202020204" pitchFamily="34" charset="0"/>
              <a:cs typeface="Arial" panose="020B0604020202020204" pitchFamily="34" charset="0"/>
            </a:endParaRPr>
          </a:p>
        </p:txBody>
      </p:sp>
      <p:sp>
        <p:nvSpPr>
          <p:cNvPr id="16" name="Subtitle 2"/>
          <p:cNvSpPr txBox="1">
            <a:spLocks/>
          </p:cNvSpPr>
          <p:nvPr/>
        </p:nvSpPr>
        <p:spPr>
          <a:xfrm>
            <a:off x="1082675" y="4666214"/>
            <a:ext cx="6978650" cy="914400"/>
          </a:xfrm>
          <a:prstGeom prst="rect">
            <a:avLst/>
          </a:prstGeom>
        </p:spPr>
        <p:txBody>
          <a:bodyPr/>
          <a:lstStyle>
            <a:lvl1pPr marL="0" indent="0" algn="ctr" defTabSz="914400" rtl="0" eaLnBrk="1" latinLnBrk="0" hangingPunct="1">
              <a:spcBef>
                <a:spcPct val="20000"/>
              </a:spcBef>
              <a:buFont typeface="Arial" pitchFamily="34" charset="0"/>
              <a:buNone/>
              <a:defRPr sz="24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b="1" dirty="0" smtClean="0">
                <a:solidFill>
                  <a:srgbClr val="BE141E"/>
                </a:solidFill>
              </a:rPr>
              <a:t>2019 </a:t>
            </a:r>
            <a:r>
              <a:rPr lang="en-US" sz="1600" b="1" dirty="0" err="1" smtClean="0">
                <a:solidFill>
                  <a:srgbClr val="BE141E"/>
                </a:solidFill>
              </a:rPr>
              <a:t>TRC</a:t>
            </a:r>
            <a:r>
              <a:rPr lang="en-US" sz="1600" b="1" dirty="0" smtClean="0">
                <a:solidFill>
                  <a:srgbClr val="BE141E"/>
                </a:solidFill>
              </a:rPr>
              <a:t> Meeting</a:t>
            </a:r>
          </a:p>
          <a:p>
            <a:r>
              <a:rPr lang="en-US" sz="1600" b="1" dirty="0" smtClean="0">
                <a:solidFill>
                  <a:srgbClr val="BE141E"/>
                </a:solidFill>
              </a:rPr>
              <a:t>Hot Springs, AR; 15 August, 2019</a:t>
            </a:r>
          </a:p>
          <a:p>
            <a:endParaRPr lang="en-US" sz="1600" dirty="0">
              <a:solidFill>
                <a:srgbClr val="BE141E"/>
              </a:solidFill>
            </a:endParaRPr>
          </a:p>
        </p:txBody>
      </p:sp>
      <p:pic>
        <p:nvPicPr>
          <p:cNvPr id="10" name="Picture 6" descr="Image result for ard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5383800"/>
            <a:ext cx="2362200" cy="157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6060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28CECA6-7F19-4C1D-BC05-68AD67FA2408}" type="slidenum">
              <a:rPr lang="en-US" smtClean="0"/>
              <a:t>10</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0" y="0"/>
            <a:ext cx="9144000" cy="7429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 y="3345309"/>
            <a:ext cx="4145280"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2"/>
          <p:cNvSpPr>
            <a:spLocks noGrp="1"/>
          </p:cNvSpPr>
          <p:nvPr>
            <p:ph type="title"/>
          </p:nvPr>
        </p:nvSpPr>
        <p:spPr>
          <a:xfrm>
            <a:off x="0" y="670950"/>
            <a:ext cx="9144000" cy="838200"/>
          </a:xfrm>
        </p:spPr>
        <p:txBody>
          <a:bodyPr>
            <a:normAutofit fontScale="90000"/>
          </a:bodyPr>
          <a:lstStyle/>
          <a:p>
            <a:r>
              <a:rPr lang="en-US" dirty="0" smtClean="0"/>
              <a:t>Active-Source Sledgehammer Processing</a:t>
            </a:r>
            <a:endParaRPr lang="en-US" dirty="0"/>
          </a:p>
        </p:txBody>
      </p:sp>
      <p:sp>
        <p:nvSpPr>
          <p:cNvPr id="8" name="Content Placeholder 3"/>
          <p:cNvSpPr>
            <a:spLocks noGrp="1"/>
          </p:cNvSpPr>
          <p:nvPr>
            <p:ph idx="1"/>
          </p:nvPr>
        </p:nvSpPr>
        <p:spPr>
          <a:xfrm>
            <a:off x="198120" y="1345337"/>
            <a:ext cx="8686800" cy="609600"/>
          </a:xfrm>
        </p:spPr>
        <p:txBody>
          <a:bodyPr>
            <a:noAutofit/>
          </a:bodyPr>
          <a:lstStyle/>
          <a:p>
            <a:r>
              <a:rPr lang="en-US" sz="2400" dirty="0" smtClean="0"/>
              <a:t>Rayleigh and Love wave surface wave analysis </a:t>
            </a:r>
          </a:p>
          <a:p>
            <a:r>
              <a:rPr lang="en-US" sz="2400" dirty="0" smtClean="0"/>
              <a:t>Frequency domain </a:t>
            </a:r>
            <a:r>
              <a:rPr lang="en-US" sz="2400" dirty="0" err="1" smtClean="0"/>
              <a:t>beamformer</a:t>
            </a:r>
            <a:r>
              <a:rPr lang="en-US" sz="2400" dirty="0" smtClean="0"/>
              <a:t> (FDBF) or standard FK </a:t>
            </a:r>
          </a:p>
        </p:txBody>
      </p:sp>
      <p:grpSp>
        <p:nvGrpSpPr>
          <p:cNvPr id="9" name="Group 8"/>
          <p:cNvGrpSpPr/>
          <p:nvPr/>
        </p:nvGrpSpPr>
        <p:grpSpPr>
          <a:xfrm>
            <a:off x="5147846" y="3330069"/>
            <a:ext cx="3636645" cy="3150334"/>
            <a:chOff x="4860609" y="3408045"/>
            <a:chExt cx="3636645" cy="3150334"/>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7738" r="39649"/>
            <a:stretch/>
          </p:blipFill>
          <p:spPr>
            <a:xfrm>
              <a:off x="5029200" y="3408045"/>
              <a:ext cx="3468054" cy="3017520"/>
            </a:xfrm>
            <a:prstGeom prst="rect">
              <a:avLst/>
            </a:prstGeom>
          </p:spPr>
        </p:pic>
        <p:sp>
          <p:nvSpPr>
            <p:cNvPr id="11" name="TextBox 10"/>
            <p:cNvSpPr txBox="1"/>
            <p:nvPr/>
          </p:nvSpPr>
          <p:spPr>
            <a:xfrm rot="16200000">
              <a:off x="3772586" y="4669423"/>
              <a:ext cx="2514600" cy="338554"/>
            </a:xfrm>
            <a:prstGeom prst="rect">
              <a:avLst/>
            </a:prstGeom>
            <a:solidFill>
              <a:schemeClr val="bg1"/>
            </a:solidFill>
          </p:spPr>
          <p:txBody>
            <a:bodyPr wrap="square" rtlCol="0">
              <a:spAutoFit/>
            </a:bodyPr>
            <a:lstStyle/>
            <a:p>
              <a:pPr algn="ctr"/>
              <a:r>
                <a:rPr lang="en-US" sz="1600" dirty="0" smtClean="0"/>
                <a:t>Phase Velocity (m/s)</a:t>
              </a:r>
              <a:endParaRPr lang="en-US" sz="1600" dirty="0"/>
            </a:p>
          </p:txBody>
        </p:sp>
        <p:sp>
          <p:nvSpPr>
            <p:cNvPr id="12" name="TextBox 11"/>
            <p:cNvSpPr txBox="1"/>
            <p:nvPr/>
          </p:nvSpPr>
          <p:spPr>
            <a:xfrm>
              <a:off x="5381625" y="6219825"/>
              <a:ext cx="3048000" cy="338554"/>
            </a:xfrm>
            <a:prstGeom prst="rect">
              <a:avLst/>
            </a:prstGeom>
            <a:solidFill>
              <a:schemeClr val="bg1"/>
            </a:solidFill>
          </p:spPr>
          <p:txBody>
            <a:bodyPr wrap="square" rtlCol="0">
              <a:spAutoFit/>
            </a:bodyPr>
            <a:lstStyle/>
            <a:p>
              <a:pPr algn="ctr"/>
              <a:r>
                <a:rPr lang="en-US" sz="1600" dirty="0" smtClean="0"/>
                <a:t>Frequency (Hz)</a:t>
              </a:r>
              <a:endParaRPr lang="en-US" sz="1600" dirty="0"/>
            </a:p>
          </p:txBody>
        </p:sp>
      </p:grpSp>
      <p:grpSp>
        <p:nvGrpSpPr>
          <p:cNvPr id="13" name="Group 12"/>
          <p:cNvGrpSpPr/>
          <p:nvPr/>
        </p:nvGrpSpPr>
        <p:grpSpPr>
          <a:xfrm>
            <a:off x="595150" y="2310943"/>
            <a:ext cx="3916841" cy="1040487"/>
            <a:chOff x="2971800" y="2069068"/>
            <a:chExt cx="3916841" cy="1040487"/>
          </a:xfrm>
        </p:grpSpPr>
        <p:sp>
          <p:nvSpPr>
            <p:cNvPr id="14" name="TextBox 13"/>
            <p:cNvSpPr txBox="1"/>
            <p:nvPr/>
          </p:nvSpPr>
          <p:spPr>
            <a:xfrm>
              <a:off x="3637971" y="2069068"/>
              <a:ext cx="2118657" cy="400110"/>
            </a:xfrm>
            <a:prstGeom prst="rect">
              <a:avLst/>
            </a:prstGeom>
            <a:noFill/>
          </p:spPr>
          <p:txBody>
            <a:bodyPr wrap="none" rtlCol="0">
              <a:spAutoFit/>
            </a:bodyPr>
            <a:lstStyle/>
            <a:p>
              <a:r>
                <a:rPr lang="en-US" sz="2000" u="sng" dirty="0" smtClean="0"/>
                <a:t>2D Transformation</a:t>
              </a:r>
              <a:endParaRPr lang="en-US" sz="2000" u="sng" dirty="0"/>
            </a:p>
          </p:txBody>
        </p:sp>
        <p:sp>
          <p:nvSpPr>
            <p:cNvPr id="15" name="TextBox 14"/>
            <p:cNvSpPr txBox="1"/>
            <p:nvPr/>
          </p:nvSpPr>
          <p:spPr>
            <a:xfrm>
              <a:off x="2971800" y="2401669"/>
              <a:ext cx="3916841" cy="707886"/>
            </a:xfrm>
            <a:prstGeom prst="rect">
              <a:avLst/>
            </a:prstGeom>
            <a:noFill/>
          </p:spPr>
          <p:txBody>
            <a:bodyPr wrap="none" rtlCol="0">
              <a:spAutoFit/>
            </a:bodyPr>
            <a:lstStyle/>
            <a:p>
              <a:r>
                <a:rPr lang="en-US" sz="2000" dirty="0" smtClean="0"/>
                <a:t>Time (t)                    Frequency (F)</a:t>
              </a:r>
            </a:p>
            <a:p>
              <a:r>
                <a:rPr lang="en-US" sz="2000" dirty="0" smtClean="0"/>
                <a:t>Space (x)                  Wavenumber (K)</a:t>
              </a:r>
              <a:endParaRPr lang="en-US" sz="2000" dirty="0"/>
            </a:p>
          </p:txBody>
        </p:sp>
        <p:sp>
          <p:nvSpPr>
            <p:cNvPr id="16" name="Right Arrow 15"/>
            <p:cNvSpPr/>
            <p:nvPr/>
          </p:nvSpPr>
          <p:spPr>
            <a:xfrm>
              <a:off x="4175760" y="2482518"/>
              <a:ext cx="701040" cy="24231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Right Arrow 16"/>
            <p:cNvSpPr/>
            <p:nvPr/>
          </p:nvSpPr>
          <p:spPr>
            <a:xfrm>
              <a:off x="4175760" y="2757055"/>
              <a:ext cx="701040" cy="24231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18" name="TextBox 17"/>
          <p:cNvSpPr txBox="1"/>
          <p:nvPr/>
        </p:nvSpPr>
        <p:spPr>
          <a:xfrm>
            <a:off x="6248400" y="2639804"/>
            <a:ext cx="1830950" cy="461665"/>
          </a:xfrm>
          <a:prstGeom prst="rect">
            <a:avLst/>
          </a:prstGeom>
          <a:noFill/>
        </p:spPr>
        <p:txBody>
          <a:bodyPr wrap="none" rtlCol="0">
            <a:spAutoFit/>
          </a:bodyPr>
          <a:lstStyle/>
          <a:p>
            <a:r>
              <a:rPr lang="en-US" sz="2400" dirty="0" smtClean="0"/>
              <a:t>V</a:t>
            </a:r>
            <a:r>
              <a:rPr lang="en-US" sz="2400" baseline="-25000" dirty="0" smtClean="0"/>
              <a:t>R</a:t>
            </a:r>
            <a:r>
              <a:rPr lang="en-US" sz="2400" dirty="0" smtClean="0"/>
              <a:t> = F (2</a:t>
            </a:r>
            <a:r>
              <a:rPr lang="en-US" sz="2400" dirty="0" smtClean="0">
                <a:latin typeface="Symbol" pitchFamily="18" charset="2"/>
              </a:rPr>
              <a:t>p</a:t>
            </a:r>
            <a:r>
              <a:rPr lang="en-US" sz="2400" dirty="0" smtClean="0"/>
              <a:t>/K) </a:t>
            </a:r>
            <a:endParaRPr lang="en-US" sz="2400" dirty="0"/>
          </a:p>
        </p:txBody>
      </p:sp>
      <p:sp>
        <p:nvSpPr>
          <p:cNvPr id="19" name="Right Arrow 18"/>
          <p:cNvSpPr/>
          <p:nvPr/>
        </p:nvSpPr>
        <p:spPr>
          <a:xfrm>
            <a:off x="4252121" y="4657473"/>
            <a:ext cx="701040" cy="24231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TextBox 19"/>
          <p:cNvSpPr txBox="1"/>
          <p:nvPr/>
        </p:nvSpPr>
        <p:spPr>
          <a:xfrm>
            <a:off x="6830817" y="4320669"/>
            <a:ext cx="1779783" cy="461665"/>
          </a:xfrm>
          <a:prstGeom prst="rect">
            <a:avLst/>
          </a:prstGeom>
          <a:noFill/>
        </p:spPr>
        <p:txBody>
          <a:bodyPr wrap="none" rtlCol="0">
            <a:spAutoFit/>
          </a:bodyPr>
          <a:lstStyle/>
          <a:p>
            <a:r>
              <a:rPr lang="en-US" sz="2400" dirty="0" smtClean="0">
                <a:solidFill>
                  <a:schemeClr val="bg1"/>
                </a:solidFill>
              </a:rPr>
              <a:t>Mode Jumps</a:t>
            </a:r>
            <a:endParaRPr lang="en-US" sz="2400" dirty="0">
              <a:solidFill>
                <a:schemeClr val="bg1"/>
              </a:solidFill>
            </a:endParaRPr>
          </a:p>
        </p:txBody>
      </p:sp>
      <p:cxnSp>
        <p:nvCxnSpPr>
          <p:cNvPr id="21" name="Straight Arrow Connector 20"/>
          <p:cNvCxnSpPr/>
          <p:nvPr/>
        </p:nvCxnSpPr>
        <p:spPr>
          <a:xfrm flipH="1">
            <a:off x="6477001" y="4657473"/>
            <a:ext cx="396030" cy="42519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90823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28CECA6-7F19-4C1D-BC05-68AD67FA2408}" type="slidenum">
              <a:rPr lang="en-US" smtClean="0"/>
              <a:t>11</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0" y="0"/>
            <a:ext cx="9144000" cy="742951"/>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3"/>
          <p:cNvPicPr>
            <a:picLocks noGrp="1" noChangeAspect="1"/>
          </p:cNvPicPr>
          <p:nvPr/>
        </p:nvPicPr>
        <p:blipFill rotWithShape="1">
          <a:blip r:embed="rId3" cstate="print">
            <a:extLst>
              <a:ext uri="{28A0092B-C50C-407E-A947-70E740481C1C}">
                <a14:useLocalDpi xmlns:a14="http://schemas.microsoft.com/office/drawing/2010/main" val="0"/>
              </a:ext>
            </a:extLst>
          </a:blip>
          <a:srcRect l="7986" r="8102"/>
          <a:stretch/>
        </p:blipFill>
        <p:spPr>
          <a:xfrm>
            <a:off x="4876800" y="2923309"/>
            <a:ext cx="4142100" cy="2639291"/>
          </a:xfrm>
          <a:prstGeom prst="rect">
            <a:avLst/>
          </a:prstGeom>
        </p:spPr>
      </p:pic>
      <p:sp>
        <p:nvSpPr>
          <p:cNvPr id="7" name="TextBox 6"/>
          <p:cNvSpPr txBox="1"/>
          <p:nvPr/>
        </p:nvSpPr>
        <p:spPr>
          <a:xfrm rot="16200000">
            <a:off x="-659413" y="2488215"/>
            <a:ext cx="2269959" cy="646331"/>
          </a:xfrm>
          <a:prstGeom prst="rect">
            <a:avLst/>
          </a:prstGeom>
          <a:solidFill>
            <a:schemeClr val="bg1"/>
          </a:solidFill>
        </p:spPr>
        <p:txBody>
          <a:bodyPr wrap="square" rtlCol="0">
            <a:spAutoFit/>
          </a:bodyPr>
          <a:lstStyle/>
          <a:p>
            <a:pPr algn="ctr"/>
            <a:r>
              <a:rPr lang="en-US" dirty="0" smtClean="0"/>
              <a:t>Cross Power Spectra </a:t>
            </a:r>
          </a:p>
          <a:p>
            <a:pPr algn="ctr"/>
            <a:r>
              <a:rPr lang="en-US" dirty="0" smtClean="0"/>
              <a:t>Phase</a:t>
            </a:r>
            <a:endParaRPr lang="en-US" dirty="0"/>
          </a:p>
        </p:txBody>
      </p:sp>
      <p:sp>
        <p:nvSpPr>
          <p:cNvPr id="8" name="Title 2"/>
          <p:cNvSpPr>
            <a:spLocks noGrp="1"/>
          </p:cNvSpPr>
          <p:nvPr>
            <p:ph type="title"/>
          </p:nvPr>
        </p:nvSpPr>
        <p:spPr>
          <a:xfrm>
            <a:off x="457200" y="609600"/>
            <a:ext cx="8229600" cy="838200"/>
          </a:xfrm>
        </p:spPr>
        <p:txBody>
          <a:bodyPr/>
          <a:lstStyle/>
          <a:p>
            <a:r>
              <a:rPr lang="en-US" dirty="0" smtClean="0"/>
              <a:t>Active-Source </a:t>
            </a:r>
            <a:r>
              <a:rPr lang="en-US" dirty="0" err="1" smtClean="0"/>
              <a:t>Vibroseis</a:t>
            </a:r>
            <a:r>
              <a:rPr lang="en-US" dirty="0" smtClean="0"/>
              <a:t> Processing</a:t>
            </a:r>
            <a:endParaRPr lang="en-US" dirty="0"/>
          </a:p>
        </p:txBody>
      </p:sp>
      <p:sp>
        <p:nvSpPr>
          <p:cNvPr id="9" name="Content Placeholder 3"/>
          <p:cNvSpPr>
            <a:spLocks noGrp="1"/>
          </p:cNvSpPr>
          <p:nvPr>
            <p:ph idx="1"/>
          </p:nvPr>
        </p:nvSpPr>
        <p:spPr>
          <a:xfrm>
            <a:off x="228600" y="1219200"/>
            <a:ext cx="8686800" cy="609600"/>
          </a:xfrm>
        </p:spPr>
        <p:txBody>
          <a:bodyPr>
            <a:normAutofit fontScale="92500"/>
          </a:bodyPr>
          <a:lstStyle/>
          <a:p>
            <a:r>
              <a:rPr lang="en-US" dirty="0" smtClean="0"/>
              <a:t>Stepped-sine testing from 30 – 2 Hz (</a:t>
            </a:r>
            <a:r>
              <a:rPr lang="en-US" dirty="0" smtClean="0">
                <a:latin typeface="Symbol" pitchFamily="18" charset="2"/>
              </a:rPr>
              <a:t>D</a:t>
            </a:r>
            <a:r>
              <a:rPr lang="en-US" dirty="0" smtClean="0"/>
              <a:t>F = 0.25 Hz)</a:t>
            </a:r>
          </a:p>
        </p:txBody>
      </p:sp>
      <p:grpSp>
        <p:nvGrpSpPr>
          <p:cNvPr id="10" name="Group 9"/>
          <p:cNvGrpSpPr/>
          <p:nvPr/>
        </p:nvGrpSpPr>
        <p:grpSpPr>
          <a:xfrm>
            <a:off x="4619837" y="3089070"/>
            <a:ext cx="3972330" cy="2683537"/>
            <a:chOff x="4619837" y="3089070"/>
            <a:chExt cx="3972330" cy="2683537"/>
          </a:xfrm>
        </p:grpSpPr>
        <p:sp>
          <p:nvSpPr>
            <p:cNvPr id="11" name="TextBox 10"/>
            <p:cNvSpPr txBox="1"/>
            <p:nvPr/>
          </p:nvSpPr>
          <p:spPr>
            <a:xfrm rot="16200000">
              <a:off x="3682038" y="4026869"/>
              <a:ext cx="2244930" cy="369332"/>
            </a:xfrm>
            <a:prstGeom prst="rect">
              <a:avLst/>
            </a:prstGeom>
            <a:solidFill>
              <a:schemeClr val="bg1"/>
            </a:solidFill>
          </p:spPr>
          <p:txBody>
            <a:bodyPr wrap="square" rtlCol="0">
              <a:spAutoFit/>
            </a:bodyPr>
            <a:lstStyle/>
            <a:p>
              <a:pPr algn="ctr"/>
              <a:r>
                <a:rPr lang="en-US" dirty="0" smtClean="0"/>
                <a:t>Phase Velocity (m/s)</a:t>
              </a:r>
              <a:endParaRPr lang="en-US" dirty="0"/>
            </a:p>
          </p:txBody>
        </p:sp>
        <p:sp>
          <p:nvSpPr>
            <p:cNvPr id="12" name="TextBox 11"/>
            <p:cNvSpPr txBox="1"/>
            <p:nvPr/>
          </p:nvSpPr>
          <p:spPr>
            <a:xfrm>
              <a:off x="5544167" y="5403275"/>
              <a:ext cx="3048000" cy="369332"/>
            </a:xfrm>
            <a:prstGeom prst="rect">
              <a:avLst/>
            </a:prstGeom>
            <a:solidFill>
              <a:schemeClr val="bg1"/>
            </a:solidFill>
          </p:spPr>
          <p:txBody>
            <a:bodyPr wrap="square" rtlCol="0">
              <a:spAutoFit/>
            </a:bodyPr>
            <a:lstStyle/>
            <a:p>
              <a:pPr algn="ctr"/>
              <a:r>
                <a:rPr lang="en-US" dirty="0" smtClean="0"/>
                <a:t>Frequency (Hz)</a:t>
              </a:r>
              <a:endParaRPr lang="en-US" dirty="0"/>
            </a:p>
          </p:txBody>
        </p:sp>
      </p:grpSp>
      <p:sp>
        <p:nvSpPr>
          <p:cNvPr id="13" name="TextBox 12"/>
          <p:cNvSpPr txBox="1"/>
          <p:nvPr/>
        </p:nvSpPr>
        <p:spPr>
          <a:xfrm>
            <a:off x="6449817" y="3124200"/>
            <a:ext cx="1779783" cy="461665"/>
          </a:xfrm>
          <a:prstGeom prst="rect">
            <a:avLst/>
          </a:prstGeom>
          <a:noFill/>
        </p:spPr>
        <p:txBody>
          <a:bodyPr wrap="none" rtlCol="0">
            <a:spAutoFit/>
          </a:bodyPr>
          <a:lstStyle/>
          <a:p>
            <a:r>
              <a:rPr lang="en-US" sz="2400" dirty="0" smtClean="0">
                <a:solidFill>
                  <a:schemeClr val="bg1"/>
                </a:solidFill>
              </a:rPr>
              <a:t>Mode Jumps</a:t>
            </a:r>
            <a:endParaRPr lang="en-US" sz="2400" dirty="0">
              <a:solidFill>
                <a:schemeClr val="bg1"/>
              </a:solidFill>
            </a:endParaRPr>
          </a:p>
        </p:txBody>
      </p:sp>
      <p:cxnSp>
        <p:nvCxnSpPr>
          <p:cNvPr id="14" name="Straight Arrow Connector 13"/>
          <p:cNvCxnSpPr/>
          <p:nvPr/>
        </p:nvCxnSpPr>
        <p:spPr>
          <a:xfrm flipH="1">
            <a:off x="6858000" y="3540835"/>
            <a:ext cx="679723" cy="72636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000" t="4871" r="8181" b="5844"/>
          <a:stretch/>
        </p:blipFill>
        <p:spPr bwMode="auto">
          <a:xfrm>
            <a:off x="0" y="4239491"/>
            <a:ext cx="436418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103910" y="4260275"/>
            <a:ext cx="914400" cy="61652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710727" y="1752600"/>
            <a:ext cx="3632673" cy="1991591"/>
            <a:chOff x="405927" y="1796142"/>
            <a:chExt cx="3632673" cy="1991591"/>
          </a:xfrm>
        </p:grpSpPr>
        <p:pic>
          <p:nvPicPr>
            <p:cNvPr id="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429" t="5952" r="72208" b="76408"/>
            <a:stretch/>
          </p:blipFill>
          <p:spPr bwMode="auto">
            <a:xfrm>
              <a:off x="547259" y="1981200"/>
              <a:ext cx="3491341" cy="1806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945740" y="1796534"/>
              <a:ext cx="436338" cy="307777"/>
            </a:xfrm>
            <a:prstGeom prst="rect">
              <a:avLst/>
            </a:prstGeom>
            <a:noFill/>
          </p:spPr>
          <p:txBody>
            <a:bodyPr wrap="none" rtlCol="0">
              <a:spAutoFit/>
            </a:bodyPr>
            <a:lstStyle/>
            <a:p>
              <a:r>
                <a:rPr lang="en-US" sz="1400" dirty="0" smtClean="0"/>
                <a:t>1/1</a:t>
              </a:r>
              <a:endParaRPr lang="en-US" sz="1400" dirty="0"/>
            </a:p>
          </p:txBody>
        </p:sp>
        <p:sp>
          <p:nvSpPr>
            <p:cNvPr id="20" name="TextBox 19"/>
            <p:cNvSpPr txBox="1"/>
            <p:nvPr/>
          </p:nvSpPr>
          <p:spPr>
            <a:xfrm>
              <a:off x="1752600" y="1811440"/>
              <a:ext cx="436338" cy="307777"/>
            </a:xfrm>
            <a:prstGeom prst="rect">
              <a:avLst/>
            </a:prstGeom>
            <a:noFill/>
          </p:spPr>
          <p:txBody>
            <a:bodyPr wrap="none" rtlCol="0">
              <a:spAutoFit/>
            </a:bodyPr>
            <a:lstStyle/>
            <a:p>
              <a:r>
                <a:rPr lang="en-US" sz="1400" dirty="0" smtClean="0"/>
                <a:t>2/1</a:t>
              </a:r>
              <a:endParaRPr lang="en-US" sz="1400" dirty="0"/>
            </a:p>
          </p:txBody>
        </p:sp>
        <p:sp>
          <p:nvSpPr>
            <p:cNvPr id="21" name="TextBox 20"/>
            <p:cNvSpPr txBox="1"/>
            <p:nvPr/>
          </p:nvSpPr>
          <p:spPr>
            <a:xfrm>
              <a:off x="2514600" y="1815460"/>
              <a:ext cx="436338" cy="307777"/>
            </a:xfrm>
            <a:prstGeom prst="rect">
              <a:avLst/>
            </a:prstGeom>
            <a:noFill/>
          </p:spPr>
          <p:txBody>
            <a:bodyPr wrap="none" rtlCol="0">
              <a:spAutoFit/>
            </a:bodyPr>
            <a:lstStyle/>
            <a:p>
              <a:r>
                <a:rPr lang="en-US" sz="1400" dirty="0" smtClean="0"/>
                <a:t>3/1</a:t>
              </a:r>
              <a:endParaRPr lang="en-US" sz="1400" dirty="0"/>
            </a:p>
          </p:txBody>
        </p:sp>
        <p:sp>
          <p:nvSpPr>
            <p:cNvPr id="22" name="TextBox 21"/>
            <p:cNvSpPr txBox="1"/>
            <p:nvPr/>
          </p:nvSpPr>
          <p:spPr>
            <a:xfrm>
              <a:off x="3301527" y="1796142"/>
              <a:ext cx="436338" cy="307777"/>
            </a:xfrm>
            <a:prstGeom prst="rect">
              <a:avLst/>
            </a:prstGeom>
            <a:noFill/>
          </p:spPr>
          <p:txBody>
            <a:bodyPr wrap="none" rtlCol="0">
              <a:spAutoFit/>
            </a:bodyPr>
            <a:lstStyle/>
            <a:p>
              <a:r>
                <a:rPr lang="en-US" sz="1400" dirty="0" smtClean="0"/>
                <a:t>4/1</a:t>
              </a:r>
              <a:endParaRPr lang="en-US" sz="1400" dirty="0"/>
            </a:p>
          </p:txBody>
        </p:sp>
        <p:sp>
          <p:nvSpPr>
            <p:cNvPr id="23" name="TextBox 22"/>
            <p:cNvSpPr txBox="1"/>
            <p:nvPr/>
          </p:nvSpPr>
          <p:spPr>
            <a:xfrm>
              <a:off x="405927" y="2133600"/>
              <a:ext cx="436338" cy="307777"/>
            </a:xfrm>
            <a:prstGeom prst="rect">
              <a:avLst/>
            </a:prstGeom>
            <a:noFill/>
          </p:spPr>
          <p:txBody>
            <a:bodyPr wrap="none" rtlCol="0">
              <a:spAutoFit/>
            </a:bodyPr>
            <a:lstStyle/>
            <a:p>
              <a:r>
                <a:rPr lang="en-US" sz="1400" dirty="0" smtClean="0"/>
                <a:t>1/1</a:t>
              </a:r>
              <a:endParaRPr lang="en-US" sz="1400" dirty="0"/>
            </a:p>
          </p:txBody>
        </p:sp>
        <p:sp>
          <p:nvSpPr>
            <p:cNvPr id="24" name="TextBox 23"/>
            <p:cNvSpPr txBox="1"/>
            <p:nvPr/>
          </p:nvSpPr>
          <p:spPr>
            <a:xfrm>
              <a:off x="410028" y="2514600"/>
              <a:ext cx="436338" cy="307777"/>
            </a:xfrm>
            <a:prstGeom prst="rect">
              <a:avLst/>
            </a:prstGeom>
            <a:noFill/>
          </p:spPr>
          <p:txBody>
            <a:bodyPr wrap="none" rtlCol="0">
              <a:spAutoFit/>
            </a:bodyPr>
            <a:lstStyle/>
            <a:p>
              <a:r>
                <a:rPr lang="en-US" sz="1400" dirty="0" smtClean="0"/>
                <a:t>1/2</a:t>
              </a:r>
              <a:endParaRPr lang="en-US" sz="1400" dirty="0"/>
            </a:p>
          </p:txBody>
        </p:sp>
        <p:sp>
          <p:nvSpPr>
            <p:cNvPr id="25" name="TextBox 24"/>
            <p:cNvSpPr txBox="1"/>
            <p:nvPr/>
          </p:nvSpPr>
          <p:spPr>
            <a:xfrm>
              <a:off x="410028" y="2895600"/>
              <a:ext cx="436338" cy="307777"/>
            </a:xfrm>
            <a:prstGeom prst="rect">
              <a:avLst/>
            </a:prstGeom>
            <a:noFill/>
          </p:spPr>
          <p:txBody>
            <a:bodyPr wrap="none" rtlCol="0">
              <a:spAutoFit/>
            </a:bodyPr>
            <a:lstStyle/>
            <a:p>
              <a:r>
                <a:rPr lang="en-US" sz="1400" dirty="0" smtClean="0"/>
                <a:t>1/3</a:t>
              </a:r>
              <a:endParaRPr lang="en-US" sz="1400" dirty="0"/>
            </a:p>
          </p:txBody>
        </p:sp>
        <p:sp>
          <p:nvSpPr>
            <p:cNvPr id="26" name="TextBox 25"/>
            <p:cNvSpPr txBox="1"/>
            <p:nvPr/>
          </p:nvSpPr>
          <p:spPr>
            <a:xfrm>
              <a:off x="410028" y="3276600"/>
              <a:ext cx="436338" cy="307777"/>
            </a:xfrm>
            <a:prstGeom prst="rect">
              <a:avLst/>
            </a:prstGeom>
            <a:noFill/>
          </p:spPr>
          <p:txBody>
            <a:bodyPr wrap="none" rtlCol="0">
              <a:spAutoFit/>
            </a:bodyPr>
            <a:lstStyle/>
            <a:p>
              <a:r>
                <a:rPr lang="en-US" sz="1400" dirty="0" smtClean="0"/>
                <a:t>1/4</a:t>
              </a:r>
              <a:endParaRPr lang="en-US" sz="1400" dirty="0"/>
            </a:p>
          </p:txBody>
        </p:sp>
      </p:grpSp>
      <p:sp>
        <p:nvSpPr>
          <p:cNvPr id="27" name="TextBox 26"/>
          <p:cNvSpPr txBox="1"/>
          <p:nvPr/>
        </p:nvSpPr>
        <p:spPr>
          <a:xfrm>
            <a:off x="1151166" y="3657600"/>
            <a:ext cx="3100955" cy="369332"/>
          </a:xfrm>
          <a:prstGeom prst="rect">
            <a:avLst/>
          </a:prstGeom>
          <a:solidFill>
            <a:schemeClr val="bg1"/>
          </a:solidFill>
        </p:spPr>
        <p:txBody>
          <a:bodyPr wrap="square" rtlCol="0">
            <a:spAutoFit/>
          </a:bodyPr>
          <a:lstStyle/>
          <a:p>
            <a:pPr algn="ctr"/>
            <a:r>
              <a:rPr lang="en-US" dirty="0" smtClean="0"/>
              <a:t>Frequency                        </a:t>
            </a:r>
            <a:endParaRPr lang="en-US" dirty="0"/>
          </a:p>
        </p:txBody>
      </p:sp>
      <p:cxnSp>
        <p:nvCxnSpPr>
          <p:cNvPr id="28" name="Straight Connector 27"/>
          <p:cNvCxnSpPr/>
          <p:nvPr/>
        </p:nvCxnSpPr>
        <p:spPr>
          <a:xfrm flipV="1">
            <a:off x="1018310" y="3657600"/>
            <a:ext cx="3024355" cy="1219201"/>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03910" y="3386946"/>
            <a:ext cx="606817" cy="873329"/>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0" name="Bent Arrow 29"/>
          <p:cNvSpPr/>
          <p:nvPr/>
        </p:nvSpPr>
        <p:spPr>
          <a:xfrm rot="5400000">
            <a:off x="5665876" y="1019866"/>
            <a:ext cx="656505" cy="2879804"/>
          </a:xfrm>
          <a:prstGeom prst="ben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30"/>
          <p:cNvSpPr txBox="1"/>
          <p:nvPr/>
        </p:nvSpPr>
        <p:spPr>
          <a:xfrm>
            <a:off x="5506102" y="2012670"/>
            <a:ext cx="878525" cy="400110"/>
          </a:xfrm>
          <a:prstGeom prst="rect">
            <a:avLst/>
          </a:prstGeom>
          <a:solidFill>
            <a:schemeClr val="bg1"/>
          </a:solidFill>
        </p:spPr>
        <p:txBody>
          <a:bodyPr wrap="square" rtlCol="0">
            <a:spAutoFit/>
          </a:bodyPr>
          <a:lstStyle/>
          <a:p>
            <a:pPr algn="ctr"/>
            <a:r>
              <a:rPr lang="en-US" sz="2000" b="1" dirty="0" smtClean="0"/>
              <a:t>FDBF                       </a:t>
            </a:r>
            <a:endParaRPr lang="en-US" sz="2000" b="1" dirty="0"/>
          </a:p>
        </p:txBody>
      </p:sp>
      <p:cxnSp>
        <p:nvCxnSpPr>
          <p:cNvPr id="32" name="Straight Arrow Connector 31"/>
          <p:cNvCxnSpPr/>
          <p:nvPr/>
        </p:nvCxnSpPr>
        <p:spPr>
          <a:xfrm flipH="1">
            <a:off x="5704905" y="3540835"/>
            <a:ext cx="1832818" cy="64595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156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28CECA6-7F19-4C1D-BC05-68AD67FA2408}" type="slidenum">
              <a:rPr lang="en-US" smtClean="0"/>
              <a:t>12</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0" y="0"/>
            <a:ext cx="9144000" cy="74295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p:cNvSpPr>
            <a:spLocks noGrp="1"/>
          </p:cNvSpPr>
          <p:nvPr>
            <p:ph type="title"/>
          </p:nvPr>
        </p:nvSpPr>
        <p:spPr>
          <a:xfrm>
            <a:off x="457200" y="609600"/>
            <a:ext cx="8229600" cy="838200"/>
          </a:xfrm>
        </p:spPr>
        <p:txBody>
          <a:bodyPr>
            <a:normAutofit fontScale="90000"/>
          </a:bodyPr>
          <a:lstStyle/>
          <a:p>
            <a:r>
              <a:rPr lang="en-US" dirty="0" smtClean="0"/>
              <a:t>MAM:  Ambient-</a:t>
            </a:r>
            <a:r>
              <a:rPr lang="en-US" dirty="0" err="1" smtClean="0"/>
              <a:t>Wavefield</a:t>
            </a:r>
            <a:r>
              <a:rPr lang="en-US" dirty="0" smtClean="0"/>
              <a:t> Processing</a:t>
            </a:r>
            <a:endParaRPr lang="en-US" dirty="0"/>
          </a:p>
        </p:txBody>
      </p:sp>
      <p:sp>
        <p:nvSpPr>
          <p:cNvPr id="7" name="Content Placeholder 3"/>
          <p:cNvSpPr>
            <a:spLocks noGrp="1"/>
          </p:cNvSpPr>
          <p:nvPr>
            <p:ph idx="1"/>
          </p:nvPr>
        </p:nvSpPr>
        <p:spPr>
          <a:xfrm>
            <a:off x="228600" y="1371600"/>
            <a:ext cx="5773198" cy="1706880"/>
          </a:xfrm>
        </p:spPr>
        <p:txBody>
          <a:bodyPr>
            <a:normAutofit fontScale="70000" lnSpcReduction="20000"/>
          </a:bodyPr>
          <a:lstStyle/>
          <a:p>
            <a:r>
              <a:rPr lang="en-US" dirty="0" smtClean="0"/>
              <a:t>2D High-resolution FK (</a:t>
            </a:r>
            <a:r>
              <a:rPr lang="en-US" dirty="0" err="1" smtClean="0"/>
              <a:t>HFK</a:t>
            </a:r>
            <a:r>
              <a:rPr lang="en-US" dirty="0" smtClean="0"/>
              <a:t>) </a:t>
            </a:r>
          </a:p>
          <a:p>
            <a:r>
              <a:rPr lang="en-US" dirty="0" smtClean="0"/>
              <a:t>Modified Spatial Autocorrelation (</a:t>
            </a:r>
            <a:r>
              <a:rPr lang="en-US" dirty="0" err="1" smtClean="0"/>
              <a:t>MSPAC</a:t>
            </a:r>
            <a:r>
              <a:rPr lang="en-US" dirty="0" smtClean="0"/>
              <a:t>)</a:t>
            </a:r>
          </a:p>
          <a:p>
            <a:r>
              <a:rPr lang="en-US" dirty="0" smtClean="0"/>
              <a:t>Vertical components = Rayleigh</a:t>
            </a:r>
            <a:endParaRPr lang="en-US" dirty="0"/>
          </a:p>
          <a:p>
            <a:r>
              <a:rPr lang="en-US" dirty="0" smtClean="0"/>
              <a:t>Horizontal components = Love</a:t>
            </a:r>
          </a:p>
        </p:txBody>
      </p:sp>
      <p:grpSp>
        <p:nvGrpSpPr>
          <p:cNvPr id="8" name="Group 7"/>
          <p:cNvGrpSpPr/>
          <p:nvPr/>
        </p:nvGrpSpPr>
        <p:grpSpPr>
          <a:xfrm>
            <a:off x="5879068" y="3962400"/>
            <a:ext cx="3264932" cy="2653145"/>
            <a:chOff x="5879068" y="3962400"/>
            <a:chExt cx="3264932" cy="2653145"/>
          </a:xfrm>
        </p:grpSpPr>
        <p:grpSp>
          <p:nvGrpSpPr>
            <p:cNvPr id="9" name="Group 8"/>
            <p:cNvGrpSpPr/>
            <p:nvPr/>
          </p:nvGrpSpPr>
          <p:grpSpPr>
            <a:xfrm>
              <a:off x="6184197" y="4114800"/>
              <a:ext cx="2959802" cy="2194560"/>
              <a:chOff x="6184197" y="4114800"/>
              <a:chExt cx="2959802" cy="2194560"/>
            </a:xfrm>
          </p:grpSpPr>
          <p:pic>
            <p:nvPicPr>
              <p:cNvPr id="14" name="Picture 1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780" t="13442" r="29577" b="24163"/>
              <a:stretch/>
            </p:blipFill>
            <p:spPr bwMode="auto">
              <a:xfrm>
                <a:off x="6184197" y="4114800"/>
                <a:ext cx="2710010"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6419850" y="4124325"/>
                <a:ext cx="2724149" cy="2011680"/>
                <a:chOff x="6419851" y="1533525"/>
                <a:chExt cx="2724149" cy="2011680"/>
              </a:xfrm>
            </p:grpSpPr>
            <p:sp>
              <p:nvSpPr>
                <p:cNvPr id="16" name="TextBox 15"/>
                <p:cNvSpPr txBox="1"/>
                <p:nvPr/>
              </p:nvSpPr>
              <p:spPr>
                <a:xfrm>
                  <a:off x="7704980" y="1586242"/>
                  <a:ext cx="1198753" cy="369332"/>
                </a:xfrm>
                <a:prstGeom prst="rect">
                  <a:avLst/>
                </a:prstGeom>
                <a:noFill/>
              </p:spPr>
              <p:txBody>
                <a:bodyPr wrap="square" rtlCol="0">
                  <a:spAutoFit/>
                </a:bodyPr>
                <a:lstStyle/>
                <a:p>
                  <a:pPr algn="ctr"/>
                  <a:r>
                    <a:rPr lang="en-US" b="1" dirty="0" smtClean="0">
                      <a:solidFill>
                        <a:schemeClr val="bg1"/>
                      </a:solidFill>
                    </a:rPr>
                    <a:t>F = 5.0 Hz</a:t>
                  </a:r>
                  <a:endParaRPr lang="en-US" b="1" dirty="0">
                    <a:solidFill>
                      <a:schemeClr val="bg1"/>
                    </a:solidFill>
                  </a:endParaRPr>
                </a:p>
              </p:txBody>
            </p:sp>
            <p:cxnSp>
              <p:nvCxnSpPr>
                <p:cNvPr id="17" name="Straight Connector 16"/>
                <p:cNvCxnSpPr/>
                <p:nvPr/>
              </p:nvCxnSpPr>
              <p:spPr>
                <a:xfrm>
                  <a:off x="7667624" y="1533525"/>
                  <a:ext cx="1" cy="20116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419851" y="2596515"/>
                  <a:ext cx="247435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648576" y="2577465"/>
                  <a:ext cx="435046" cy="24193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970236">
                  <a:off x="7178883" y="2611760"/>
                  <a:ext cx="1198753" cy="369332"/>
                </a:xfrm>
                <a:prstGeom prst="rect">
                  <a:avLst/>
                </a:prstGeom>
                <a:noFill/>
              </p:spPr>
              <p:txBody>
                <a:bodyPr wrap="square" rtlCol="0">
                  <a:spAutoFit/>
                </a:bodyPr>
                <a:lstStyle/>
                <a:p>
                  <a:pPr algn="ctr"/>
                  <a:r>
                    <a:rPr lang="en-US" dirty="0" smtClean="0">
                      <a:solidFill>
                        <a:schemeClr val="bg1"/>
                      </a:solidFill>
                    </a:rPr>
                    <a:t>K</a:t>
                  </a:r>
                  <a:endParaRPr lang="en-US" dirty="0">
                    <a:solidFill>
                      <a:schemeClr val="bg1"/>
                    </a:solidFill>
                  </a:endParaRPr>
                </a:p>
              </p:txBody>
            </p:sp>
            <p:sp>
              <p:nvSpPr>
                <p:cNvPr id="21" name="TextBox 20"/>
                <p:cNvSpPr txBox="1"/>
                <p:nvPr/>
              </p:nvSpPr>
              <p:spPr>
                <a:xfrm>
                  <a:off x="8839200" y="2408188"/>
                  <a:ext cx="304800" cy="338554"/>
                </a:xfrm>
                <a:prstGeom prst="rect">
                  <a:avLst/>
                </a:prstGeom>
                <a:noFill/>
              </p:spPr>
              <p:txBody>
                <a:bodyPr wrap="square" rtlCol="0">
                  <a:spAutoFit/>
                </a:bodyPr>
                <a:lstStyle/>
                <a:p>
                  <a:pPr algn="ctr"/>
                  <a:r>
                    <a:rPr lang="en-US" sz="1600" dirty="0" smtClean="0"/>
                    <a:t>E</a:t>
                  </a:r>
                  <a:endParaRPr lang="en-US" sz="1600" dirty="0"/>
                </a:p>
              </p:txBody>
            </p:sp>
          </p:grpSp>
        </p:grpSp>
        <p:sp>
          <p:nvSpPr>
            <p:cNvPr id="10" name="TextBox 9"/>
            <p:cNvSpPr txBox="1"/>
            <p:nvPr/>
          </p:nvSpPr>
          <p:spPr>
            <a:xfrm>
              <a:off x="7651065" y="5791200"/>
              <a:ext cx="1492935" cy="307777"/>
            </a:xfrm>
            <a:prstGeom prst="rect">
              <a:avLst/>
            </a:prstGeom>
            <a:noFill/>
          </p:spPr>
          <p:txBody>
            <a:bodyPr wrap="square" rtlCol="0">
              <a:spAutoFit/>
            </a:bodyPr>
            <a:lstStyle/>
            <a:p>
              <a:pPr algn="ctr"/>
              <a:r>
                <a:rPr lang="en-US" sz="1400" dirty="0" smtClean="0">
                  <a:solidFill>
                    <a:schemeClr val="bg1"/>
                  </a:solidFill>
                </a:rPr>
                <a:t>V</a:t>
              </a:r>
              <a:r>
                <a:rPr lang="en-US" sz="1400" baseline="-25000" dirty="0" smtClean="0">
                  <a:solidFill>
                    <a:schemeClr val="bg1"/>
                  </a:solidFill>
                </a:rPr>
                <a:t>R</a:t>
              </a:r>
              <a:r>
                <a:rPr lang="en-US" sz="1400" dirty="0" smtClean="0">
                  <a:solidFill>
                    <a:schemeClr val="bg1"/>
                  </a:solidFill>
                </a:rPr>
                <a:t> = 215 m/s</a:t>
              </a:r>
              <a:endParaRPr lang="en-US" sz="1400" dirty="0">
                <a:solidFill>
                  <a:schemeClr val="bg1"/>
                </a:solidFill>
              </a:endParaRPr>
            </a:p>
          </p:txBody>
        </p:sp>
        <p:sp>
          <p:nvSpPr>
            <p:cNvPr id="11" name="TextBox 10"/>
            <p:cNvSpPr txBox="1"/>
            <p:nvPr/>
          </p:nvSpPr>
          <p:spPr>
            <a:xfrm>
              <a:off x="6386730" y="5793387"/>
              <a:ext cx="1492935" cy="307777"/>
            </a:xfrm>
            <a:prstGeom prst="rect">
              <a:avLst/>
            </a:prstGeom>
            <a:noFill/>
          </p:spPr>
          <p:txBody>
            <a:bodyPr wrap="square" rtlCol="0">
              <a:spAutoFit/>
            </a:bodyPr>
            <a:lstStyle/>
            <a:p>
              <a:r>
                <a:rPr lang="en-US" sz="1400" dirty="0" smtClean="0">
                  <a:solidFill>
                    <a:schemeClr val="bg1"/>
                  </a:solidFill>
                </a:rPr>
                <a:t>K = 0.146</a:t>
              </a:r>
              <a:endParaRPr lang="en-US" sz="1400" dirty="0">
                <a:solidFill>
                  <a:schemeClr val="bg1"/>
                </a:solidFill>
              </a:endParaRPr>
            </a:p>
          </p:txBody>
        </p:sp>
        <p:sp>
          <p:nvSpPr>
            <p:cNvPr id="12" name="TextBox 11"/>
            <p:cNvSpPr txBox="1"/>
            <p:nvPr/>
          </p:nvSpPr>
          <p:spPr>
            <a:xfrm rot="16200000">
              <a:off x="4928754" y="4912714"/>
              <a:ext cx="2269959" cy="369332"/>
            </a:xfrm>
            <a:prstGeom prst="rect">
              <a:avLst/>
            </a:prstGeom>
            <a:solidFill>
              <a:schemeClr val="bg1"/>
            </a:solidFill>
          </p:spPr>
          <p:txBody>
            <a:bodyPr wrap="square" rtlCol="0">
              <a:spAutoFit/>
            </a:bodyPr>
            <a:lstStyle/>
            <a:p>
              <a:pPr algn="ctr"/>
              <a:r>
                <a:rPr lang="en-US" dirty="0" err="1" smtClean="0"/>
                <a:t>Ky</a:t>
              </a:r>
              <a:r>
                <a:rPr lang="en-US" dirty="0" smtClean="0"/>
                <a:t> (rad/m) </a:t>
              </a:r>
              <a:endParaRPr lang="en-US" dirty="0"/>
            </a:p>
          </p:txBody>
        </p:sp>
        <p:sp>
          <p:nvSpPr>
            <p:cNvPr id="13" name="TextBox 12"/>
            <p:cNvSpPr txBox="1"/>
            <p:nvPr/>
          </p:nvSpPr>
          <p:spPr>
            <a:xfrm>
              <a:off x="6570000" y="6246213"/>
              <a:ext cx="2269959" cy="369332"/>
            </a:xfrm>
            <a:prstGeom prst="rect">
              <a:avLst/>
            </a:prstGeom>
            <a:solidFill>
              <a:schemeClr val="bg1"/>
            </a:solidFill>
          </p:spPr>
          <p:txBody>
            <a:bodyPr wrap="square" rtlCol="0">
              <a:spAutoFit/>
            </a:bodyPr>
            <a:lstStyle/>
            <a:p>
              <a:pPr algn="ctr"/>
              <a:r>
                <a:rPr lang="en-US" dirty="0" err="1" smtClean="0"/>
                <a:t>Kx</a:t>
              </a:r>
              <a:r>
                <a:rPr lang="en-US" dirty="0" smtClean="0"/>
                <a:t> (rad/m) </a:t>
              </a:r>
              <a:endParaRPr lang="en-US" dirty="0"/>
            </a:p>
          </p:txBody>
        </p:sp>
      </p:grpSp>
      <p:grpSp>
        <p:nvGrpSpPr>
          <p:cNvPr id="22" name="Group 21"/>
          <p:cNvGrpSpPr/>
          <p:nvPr/>
        </p:nvGrpSpPr>
        <p:grpSpPr>
          <a:xfrm>
            <a:off x="5867401" y="1143000"/>
            <a:ext cx="3276599" cy="2819400"/>
            <a:chOff x="5867401" y="1143000"/>
            <a:chExt cx="3276599" cy="2819400"/>
          </a:xfrm>
        </p:grpSpPr>
        <p:grpSp>
          <p:nvGrpSpPr>
            <p:cNvPr id="23" name="Group 22"/>
            <p:cNvGrpSpPr/>
            <p:nvPr/>
          </p:nvGrpSpPr>
          <p:grpSpPr>
            <a:xfrm>
              <a:off x="5867401" y="1143000"/>
              <a:ext cx="3276599" cy="2499360"/>
              <a:chOff x="5867401" y="1295400"/>
              <a:chExt cx="3276599" cy="2499360"/>
            </a:xfrm>
          </p:grpSpPr>
          <p:pic>
            <p:nvPicPr>
              <p:cNvPr id="27" name="Picture 2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000" t="13968" r="28571" b="25587"/>
              <a:stretch/>
            </p:blipFill>
            <p:spPr bwMode="auto">
              <a:xfrm>
                <a:off x="6165147" y="1600200"/>
                <a:ext cx="2738586"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rot="16200000">
                <a:off x="4917087" y="2321914"/>
                <a:ext cx="2269959" cy="369332"/>
              </a:xfrm>
              <a:prstGeom prst="rect">
                <a:avLst/>
              </a:prstGeom>
              <a:solidFill>
                <a:schemeClr val="bg1"/>
              </a:solidFill>
            </p:spPr>
            <p:txBody>
              <a:bodyPr wrap="square" rtlCol="0">
                <a:spAutoFit/>
              </a:bodyPr>
              <a:lstStyle/>
              <a:p>
                <a:pPr algn="ctr"/>
                <a:r>
                  <a:rPr lang="en-US" dirty="0" err="1" smtClean="0"/>
                  <a:t>Ky</a:t>
                </a:r>
                <a:r>
                  <a:rPr lang="en-US" dirty="0" smtClean="0"/>
                  <a:t> (rad/m) </a:t>
                </a:r>
                <a:endParaRPr lang="en-US" dirty="0"/>
              </a:p>
            </p:txBody>
          </p:sp>
          <p:sp>
            <p:nvSpPr>
              <p:cNvPr id="29" name="TextBox 28"/>
              <p:cNvSpPr txBox="1"/>
              <p:nvPr/>
            </p:nvSpPr>
            <p:spPr>
              <a:xfrm>
                <a:off x="7704980" y="1586242"/>
                <a:ext cx="1198753" cy="369332"/>
              </a:xfrm>
              <a:prstGeom prst="rect">
                <a:avLst/>
              </a:prstGeom>
              <a:noFill/>
            </p:spPr>
            <p:txBody>
              <a:bodyPr wrap="square" rtlCol="0">
                <a:spAutoFit/>
              </a:bodyPr>
              <a:lstStyle/>
              <a:p>
                <a:pPr algn="ctr"/>
                <a:r>
                  <a:rPr lang="en-US" b="1" dirty="0" smtClean="0">
                    <a:solidFill>
                      <a:schemeClr val="bg1"/>
                    </a:solidFill>
                  </a:rPr>
                  <a:t>F = 1.0 Hz</a:t>
                </a:r>
                <a:endParaRPr lang="en-US" b="1" dirty="0">
                  <a:solidFill>
                    <a:schemeClr val="bg1"/>
                  </a:solidFill>
                </a:endParaRPr>
              </a:p>
            </p:txBody>
          </p:sp>
          <p:cxnSp>
            <p:nvCxnSpPr>
              <p:cNvPr id="30" name="Straight Connector 29"/>
              <p:cNvCxnSpPr/>
              <p:nvPr/>
            </p:nvCxnSpPr>
            <p:spPr>
              <a:xfrm>
                <a:off x="7648574" y="1600200"/>
                <a:ext cx="1" cy="201168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6419851" y="2577465"/>
                <a:ext cx="247435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7010400" y="2590800"/>
                <a:ext cx="643680" cy="21259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rot="20470882">
                <a:off x="6904579" y="2593297"/>
                <a:ext cx="1198753" cy="369332"/>
              </a:xfrm>
              <a:prstGeom prst="rect">
                <a:avLst/>
              </a:prstGeom>
              <a:noFill/>
            </p:spPr>
            <p:txBody>
              <a:bodyPr wrap="square" rtlCol="0">
                <a:spAutoFit/>
              </a:bodyPr>
              <a:lstStyle/>
              <a:p>
                <a:pPr algn="ctr"/>
                <a:r>
                  <a:rPr lang="en-US" dirty="0" smtClean="0">
                    <a:solidFill>
                      <a:schemeClr val="bg1"/>
                    </a:solidFill>
                  </a:rPr>
                  <a:t>K</a:t>
                </a:r>
                <a:endParaRPr lang="en-US" dirty="0">
                  <a:solidFill>
                    <a:schemeClr val="bg1"/>
                  </a:solidFill>
                </a:endParaRPr>
              </a:p>
            </p:txBody>
          </p:sp>
          <p:sp>
            <p:nvSpPr>
              <p:cNvPr id="34" name="TextBox 33"/>
              <p:cNvSpPr txBox="1"/>
              <p:nvPr/>
            </p:nvSpPr>
            <p:spPr>
              <a:xfrm>
                <a:off x="7402018" y="1295400"/>
                <a:ext cx="493113" cy="338554"/>
              </a:xfrm>
              <a:prstGeom prst="rect">
                <a:avLst/>
              </a:prstGeom>
              <a:noFill/>
            </p:spPr>
            <p:txBody>
              <a:bodyPr wrap="square" rtlCol="0">
                <a:spAutoFit/>
              </a:bodyPr>
              <a:lstStyle/>
              <a:p>
                <a:pPr algn="ctr"/>
                <a:r>
                  <a:rPr lang="en-US" sz="1600" dirty="0" smtClean="0"/>
                  <a:t>N</a:t>
                </a:r>
                <a:endParaRPr lang="en-US" sz="1600" dirty="0"/>
              </a:p>
            </p:txBody>
          </p:sp>
          <p:sp>
            <p:nvSpPr>
              <p:cNvPr id="35" name="TextBox 34"/>
              <p:cNvSpPr txBox="1"/>
              <p:nvPr/>
            </p:nvSpPr>
            <p:spPr>
              <a:xfrm>
                <a:off x="8839200" y="2408188"/>
                <a:ext cx="304800" cy="338554"/>
              </a:xfrm>
              <a:prstGeom prst="rect">
                <a:avLst/>
              </a:prstGeom>
              <a:noFill/>
            </p:spPr>
            <p:txBody>
              <a:bodyPr wrap="square" rtlCol="0">
                <a:spAutoFit/>
              </a:bodyPr>
              <a:lstStyle/>
              <a:p>
                <a:pPr algn="ctr"/>
                <a:r>
                  <a:rPr lang="en-US" sz="1600" dirty="0" smtClean="0"/>
                  <a:t>E</a:t>
                </a:r>
                <a:endParaRPr lang="en-US" sz="1600" dirty="0"/>
              </a:p>
            </p:txBody>
          </p:sp>
        </p:grpSp>
        <p:sp>
          <p:nvSpPr>
            <p:cNvPr id="24" name="TextBox 23"/>
            <p:cNvSpPr txBox="1"/>
            <p:nvPr/>
          </p:nvSpPr>
          <p:spPr>
            <a:xfrm>
              <a:off x="7620000" y="3135868"/>
              <a:ext cx="1492935" cy="307777"/>
            </a:xfrm>
            <a:prstGeom prst="rect">
              <a:avLst/>
            </a:prstGeom>
            <a:noFill/>
          </p:spPr>
          <p:txBody>
            <a:bodyPr wrap="square" rtlCol="0">
              <a:spAutoFit/>
            </a:bodyPr>
            <a:lstStyle/>
            <a:p>
              <a:pPr algn="ctr"/>
              <a:r>
                <a:rPr lang="en-US" sz="1400" dirty="0" smtClean="0">
                  <a:solidFill>
                    <a:schemeClr val="bg1"/>
                  </a:solidFill>
                </a:rPr>
                <a:t>V</a:t>
              </a:r>
              <a:r>
                <a:rPr lang="en-US" sz="1400" baseline="-25000" dirty="0" smtClean="0">
                  <a:solidFill>
                    <a:schemeClr val="bg1"/>
                  </a:solidFill>
                </a:rPr>
                <a:t>R</a:t>
              </a:r>
              <a:r>
                <a:rPr lang="en-US" sz="1400" dirty="0" smtClean="0">
                  <a:solidFill>
                    <a:schemeClr val="bg1"/>
                  </a:solidFill>
                </a:rPr>
                <a:t> = 680 m/s</a:t>
              </a:r>
              <a:endParaRPr lang="en-US" sz="1400" dirty="0">
                <a:solidFill>
                  <a:schemeClr val="bg1"/>
                </a:solidFill>
              </a:endParaRPr>
            </a:p>
          </p:txBody>
        </p:sp>
        <p:sp>
          <p:nvSpPr>
            <p:cNvPr id="25" name="TextBox 24"/>
            <p:cNvSpPr txBox="1"/>
            <p:nvPr/>
          </p:nvSpPr>
          <p:spPr>
            <a:xfrm>
              <a:off x="6355665" y="3138055"/>
              <a:ext cx="1492935" cy="307777"/>
            </a:xfrm>
            <a:prstGeom prst="rect">
              <a:avLst/>
            </a:prstGeom>
            <a:noFill/>
          </p:spPr>
          <p:txBody>
            <a:bodyPr wrap="square" rtlCol="0">
              <a:spAutoFit/>
            </a:bodyPr>
            <a:lstStyle/>
            <a:p>
              <a:r>
                <a:rPr lang="en-US" sz="1400" dirty="0" smtClean="0">
                  <a:solidFill>
                    <a:schemeClr val="bg1"/>
                  </a:solidFill>
                </a:rPr>
                <a:t>K = 0.0092</a:t>
              </a:r>
              <a:endParaRPr lang="en-US" sz="1400" dirty="0">
                <a:solidFill>
                  <a:schemeClr val="bg1"/>
                </a:solidFill>
              </a:endParaRPr>
            </a:p>
          </p:txBody>
        </p:sp>
        <p:sp>
          <p:nvSpPr>
            <p:cNvPr id="26" name="TextBox 25"/>
            <p:cNvSpPr txBox="1"/>
            <p:nvPr/>
          </p:nvSpPr>
          <p:spPr>
            <a:xfrm>
              <a:off x="6553200" y="3593068"/>
              <a:ext cx="2269959" cy="369332"/>
            </a:xfrm>
            <a:prstGeom prst="rect">
              <a:avLst/>
            </a:prstGeom>
            <a:solidFill>
              <a:schemeClr val="bg1"/>
            </a:solidFill>
          </p:spPr>
          <p:txBody>
            <a:bodyPr wrap="square" rtlCol="0">
              <a:spAutoFit/>
            </a:bodyPr>
            <a:lstStyle/>
            <a:p>
              <a:pPr algn="ctr"/>
              <a:r>
                <a:rPr lang="en-US" dirty="0" err="1" smtClean="0"/>
                <a:t>Kx</a:t>
              </a:r>
              <a:r>
                <a:rPr lang="en-US" dirty="0" smtClean="0"/>
                <a:t> (rad/m) </a:t>
              </a:r>
              <a:endParaRPr lang="en-US" dirty="0"/>
            </a:p>
          </p:txBody>
        </p:sp>
      </p:grpSp>
      <p:pic>
        <p:nvPicPr>
          <p:cNvPr id="37" name="Picture 3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042"/>
          <a:stretch/>
        </p:blipFill>
        <p:spPr bwMode="auto">
          <a:xfrm>
            <a:off x="1219200" y="3120014"/>
            <a:ext cx="4343400" cy="347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7"/>
          <p:cNvSpPr txBox="1"/>
          <p:nvPr/>
        </p:nvSpPr>
        <p:spPr>
          <a:xfrm>
            <a:off x="817635" y="3255789"/>
            <a:ext cx="301686" cy="369332"/>
          </a:xfrm>
          <a:prstGeom prst="rect">
            <a:avLst/>
          </a:prstGeom>
          <a:noFill/>
        </p:spPr>
        <p:txBody>
          <a:bodyPr wrap="none" rtlCol="0">
            <a:spAutoFit/>
          </a:bodyPr>
          <a:lstStyle/>
          <a:p>
            <a:r>
              <a:rPr lang="en-US" dirty="0" smtClean="0"/>
              <a:t>1</a:t>
            </a:r>
          </a:p>
        </p:txBody>
      </p:sp>
      <p:sp>
        <p:nvSpPr>
          <p:cNvPr id="40" name="TextBox 39"/>
          <p:cNvSpPr txBox="1"/>
          <p:nvPr/>
        </p:nvSpPr>
        <p:spPr>
          <a:xfrm>
            <a:off x="817635" y="3572257"/>
            <a:ext cx="301686" cy="369332"/>
          </a:xfrm>
          <a:prstGeom prst="rect">
            <a:avLst/>
          </a:prstGeom>
          <a:noFill/>
        </p:spPr>
        <p:txBody>
          <a:bodyPr wrap="none" rtlCol="0">
            <a:spAutoFit/>
          </a:bodyPr>
          <a:lstStyle/>
          <a:p>
            <a:r>
              <a:rPr lang="en-US" dirty="0" smtClean="0"/>
              <a:t>2</a:t>
            </a:r>
          </a:p>
        </p:txBody>
      </p:sp>
      <p:sp>
        <p:nvSpPr>
          <p:cNvPr id="41" name="TextBox 40"/>
          <p:cNvSpPr txBox="1"/>
          <p:nvPr/>
        </p:nvSpPr>
        <p:spPr>
          <a:xfrm>
            <a:off x="817635" y="3877057"/>
            <a:ext cx="301686" cy="369332"/>
          </a:xfrm>
          <a:prstGeom prst="rect">
            <a:avLst/>
          </a:prstGeom>
          <a:noFill/>
        </p:spPr>
        <p:txBody>
          <a:bodyPr wrap="none" rtlCol="0">
            <a:spAutoFit/>
          </a:bodyPr>
          <a:lstStyle/>
          <a:p>
            <a:r>
              <a:rPr lang="en-US" dirty="0" smtClean="0"/>
              <a:t>3</a:t>
            </a:r>
          </a:p>
        </p:txBody>
      </p:sp>
      <p:sp>
        <p:nvSpPr>
          <p:cNvPr id="42" name="TextBox 41"/>
          <p:cNvSpPr txBox="1"/>
          <p:nvPr/>
        </p:nvSpPr>
        <p:spPr>
          <a:xfrm>
            <a:off x="838496" y="4077947"/>
            <a:ext cx="242374" cy="923330"/>
          </a:xfrm>
          <a:prstGeom prst="rect">
            <a:avLst/>
          </a:prstGeom>
          <a:noFill/>
        </p:spPr>
        <p:txBody>
          <a:bodyPr wrap="none" rtlCol="0">
            <a:spAutoFit/>
          </a:bodyPr>
          <a:lstStyle/>
          <a:p>
            <a:r>
              <a:rPr lang="en-US" dirty="0" smtClean="0"/>
              <a:t>.</a:t>
            </a:r>
          </a:p>
          <a:p>
            <a:r>
              <a:rPr lang="en-US" dirty="0" smtClean="0"/>
              <a:t>.</a:t>
            </a:r>
          </a:p>
          <a:p>
            <a:r>
              <a:rPr lang="en-US" dirty="0"/>
              <a:t>.</a:t>
            </a:r>
            <a:endParaRPr lang="en-US" dirty="0" smtClean="0"/>
          </a:p>
        </p:txBody>
      </p:sp>
      <p:sp>
        <p:nvSpPr>
          <p:cNvPr id="43" name="TextBox 42"/>
          <p:cNvSpPr txBox="1"/>
          <p:nvPr/>
        </p:nvSpPr>
        <p:spPr>
          <a:xfrm>
            <a:off x="741435" y="5858257"/>
            <a:ext cx="418704" cy="369332"/>
          </a:xfrm>
          <a:prstGeom prst="rect">
            <a:avLst/>
          </a:prstGeom>
          <a:noFill/>
        </p:spPr>
        <p:txBody>
          <a:bodyPr wrap="none" rtlCol="0">
            <a:spAutoFit/>
          </a:bodyPr>
          <a:lstStyle/>
          <a:p>
            <a:r>
              <a:rPr lang="en-US" dirty="0" smtClean="0"/>
              <a:t>10</a:t>
            </a:r>
          </a:p>
        </p:txBody>
      </p:sp>
      <p:sp>
        <p:nvSpPr>
          <p:cNvPr id="44" name="TextBox 43"/>
          <p:cNvSpPr txBox="1"/>
          <p:nvPr/>
        </p:nvSpPr>
        <p:spPr>
          <a:xfrm>
            <a:off x="625181" y="3021937"/>
            <a:ext cx="1492935" cy="307777"/>
          </a:xfrm>
          <a:prstGeom prst="rect">
            <a:avLst/>
          </a:prstGeom>
          <a:noFill/>
        </p:spPr>
        <p:txBody>
          <a:bodyPr wrap="square" rtlCol="0">
            <a:spAutoFit/>
          </a:bodyPr>
          <a:lstStyle/>
          <a:p>
            <a:r>
              <a:rPr lang="en-US" sz="1400" dirty="0" smtClean="0"/>
              <a:t>Station</a:t>
            </a:r>
            <a:endParaRPr lang="en-US" sz="1400" dirty="0"/>
          </a:p>
        </p:txBody>
      </p:sp>
    </p:spTree>
    <p:extLst>
      <p:ext uri="{BB962C8B-B14F-4D97-AF65-F5344CB8AC3E}">
        <p14:creationId xmlns:p14="http://schemas.microsoft.com/office/powerpoint/2010/main" val="20833808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28CECA6-7F19-4C1D-BC05-68AD67FA2408}" type="slidenum">
              <a:rPr lang="en-US" smtClean="0"/>
              <a:t>13</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0" y="0"/>
            <a:ext cx="9144000" cy="74295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p:cNvSpPr>
            <a:spLocks noGrp="1"/>
          </p:cNvSpPr>
          <p:nvPr>
            <p:ph type="title"/>
          </p:nvPr>
        </p:nvSpPr>
        <p:spPr>
          <a:xfrm>
            <a:off x="-85269" y="665020"/>
            <a:ext cx="9112935" cy="838200"/>
          </a:xfrm>
        </p:spPr>
        <p:txBody>
          <a:bodyPr>
            <a:normAutofit/>
          </a:bodyPr>
          <a:lstStyle/>
          <a:p>
            <a:r>
              <a:rPr lang="en-US" sz="3600" dirty="0" smtClean="0"/>
              <a:t>Single Station:  Ambient-</a:t>
            </a:r>
            <a:r>
              <a:rPr lang="en-US" sz="3600" dirty="0" err="1" smtClean="0"/>
              <a:t>Wavefield</a:t>
            </a:r>
            <a:r>
              <a:rPr lang="en-US" sz="3600" dirty="0" smtClean="0"/>
              <a:t> Processing</a:t>
            </a:r>
            <a:endParaRPr lang="en-US" sz="3600" dirty="0"/>
          </a:p>
        </p:txBody>
      </p:sp>
      <p:sp>
        <p:nvSpPr>
          <p:cNvPr id="7" name="Content Placeholder 3"/>
          <p:cNvSpPr>
            <a:spLocks noGrp="1"/>
          </p:cNvSpPr>
          <p:nvPr>
            <p:ph idx="1"/>
          </p:nvPr>
        </p:nvSpPr>
        <p:spPr>
          <a:xfrm>
            <a:off x="381000" y="1613135"/>
            <a:ext cx="1524000" cy="533400"/>
          </a:xfrm>
        </p:spPr>
        <p:txBody>
          <a:bodyPr>
            <a:normAutofit lnSpcReduction="10000"/>
          </a:bodyPr>
          <a:lstStyle/>
          <a:p>
            <a:r>
              <a:rPr lang="en-US" dirty="0" smtClean="0"/>
              <a:t>H/V</a:t>
            </a:r>
          </a:p>
        </p:txBody>
      </p:sp>
      <p:pic>
        <p:nvPicPr>
          <p:cNvPr id="8"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905"/>
          <a:stretch/>
        </p:blipFill>
        <p:spPr bwMode="auto">
          <a:xfrm>
            <a:off x="2770198" y="1445495"/>
            <a:ext cx="3402002" cy="1691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3119124"/>
            <a:ext cx="5943600" cy="3434076"/>
          </a:xfrm>
          <a:prstGeom prst="rect">
            <a:avLst/>
          </a:prstGeom>
          <a:noFill/>
          <a:ln>
            <a:noFill/>
          </a:ln>
        </p:spPr>
      </p:pic>
      <p:sp>
        <p:nvSpPr>
          <p:cNvPr id="10" name="TextBox 9"/>
          <p:cNvSpPr txBox="1"/>
          <p:nvPr/>
        </p:nvSpPr>
        <p:spPr>
          <a:xfrm>
            <a:off x="2317919" y="1613135"/>
            <a:ext cx="889411" cy="369332"/>
          </a:xfrm>
          <a:prstGeom prst="rect">
            <a:avLst/>
          </a:prstGeom>
          <a:solidFill>
            <a:schemeClr val="bg1"/>
          </a:solidFill>
        </p:spPr>
        <p:txBody>
          <a:bodyPr wrap="none" rtlCol="0">
            <a:spAutoFit/>
          </a:bodyPr>
          <a:lstStyle/>
          <a:p>
            <a:r>
              <a:rPr lang="en-US" dirty="0" smtClean="0"/>
              <a:t>Vertical</a:t>
            </a:r>
            <a:endParaRPr lang="en-US" dirty="0"/>
          </a:p>
        </p:txBody>
      </p:sp>
      <p:sp>
        <p:nvSpPr>
          <p:cNvPr id="11" name="TextBox 10"/>
          <p:cNvSpPr txBox="1"/>
          <p:nvPr/>
        </p:nvSpPr>
        <p:spPr>
          <a:xfrm>
            <a:off x="2362200" y="2134867"/>
            <a:ext cx="866368" cy="369332"/>
          </a:xfrm>
          <a:prstGeom prst="rect">
            <a:avLst/>
          </a:prstGeom>
          <a:solidFill>
            <a:schemeClr val="bg1"/>
          </a:solidFill>
        </p:spPr>
        <p:txBody>
          <a:bodyPr wrap="square" rtlCol="0">
            <a:spAutoFit/>
          </a:bodyPr>
          <a:lstStyle/>
          <a:p>
            <a:r>
              <a:rPr lang="en-US" dirty="0" smtClean="0"/>
              <a:t>North</a:t>
            </a:r>
            <a:endParaRPr lang="en-US" dirty="0"/>
          </a:p>
        </p:txBody>
      </p:sp>
      <p:sp>
        <p:nvSpPr>
          <p:cNvPr id="12" name="TextBox 11"/>
          <p:cNvSpPr txBox="1"/>
          <p:nvPr/>
        </p:nvSpPr>
        <p:spPr>
          <a:xfrm>
            <a:off x="2371850" y="2659155"/>
            <a:ext cx="870115" cy="369332"/>
          </a:xfrm>
          <a:prstGeom prst="rect">
            <a:avLst/>
          </a:prstGeom>
          <a:solidFill>
            <a:schemeClr val="bg1"/>
          </a:solidFill>
        </p:spPr>
        <p:txBody>
          <a:bodyPr wrap="square" rtlCol="0">
            <a:spAutoFit/>
          </a:bodyPr>
          <a:lstStyle/>
          <a:p>
            <a:r>
              <a:rPr lang="en-US" dirty="0" smtClean="0"/>
              <a:t>East</a:t>
            </a:r>
            <a:endParaRPr lang="en-US" dirty="0"/>
          </a:p>
        </p:txBody>
      </p:sp>
      <p:sp>
        <p:nvSpPr>
          <p:cNvPr id="13" name="Content Placeholder 3"/>
          <p:cNvSpPr txBox="1">
            <a:spLocks/>
          </p:cNvSpPr>
          <p:nvPr/>
        </p:nvSpPr>
        <p:spPr>
          <a:xfrm>
            <a:off x="6553200" y="2895600"/>
            <a:ext cx="2438400" cy="1676400"/>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Low </a:t>
            </a:r>
            <a:r>
              <a:rPr lang="en-US" sz="2000" dirty="0" err="1" smtClean="0"/>
              <a:t>freq</a:t>
            </a:r>
            <a:r>
              <a:rPr lang="en-US" sz="2000" dirty="0" smtClean="0"/>
              <a:t> peak (0.21 Hz) used in joint-inversion to help constrain depth to bedrock</a:t>
            </a:r>
          </a:p>
        </p:txBody>
      </p:sp>
      <p:sp>
        <p:nvSpPr>
          <p:cNvPr id="14" name="Content Placeholder 3"/>
          <p:cNvSpPr txBox="1">
            <a:spLocks/>
          </p:cNvSpPr>
          <p:nvPr/>
        </p:nvSpPr>
        <p:spPr>
          <a:xfrm>
            <a:off x="6553200" y="4724400"/>
            <a:ext cx="2438400" cy="1676400"/>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High </a:t>
            </a:r>
            <a:r>
              <a:rPr lang="en-US" sz="2000" dirty="0" err="1" smtClean="0"/>
              <a:t>freq</a:t>
            </a:r>
            <a:r>
              <a:rPr lang="en-US" sz="2000" dirty="0" smtClean="0"/>
              <a:t> peak not stable in time (varies between array data collection times)</a:t>
            </a:r>
          </a:p>
        </p:txBody>
      </p:sp>
    </p:spTree>
    <p:extLst>
      <p:ext uri="{BB962C8B-B14F-4D97-AF65-F5344CB8AC3E}">
        <p14:creationId xmlns:p14="http://schemas.microsoft.com/office/powerpoint/2010/main" val="33078042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0" y="0"/>
            <a:ext cx="9144000" cy="74295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p:cNvSpPr>
            <a:spLocks noGrp="1"/>
          </p:cNvSpPr>
          <p:nvPr>
            <p:ph type="title"/>
          </p:nvPr>
        </p:nvSpPr>
        <p:spPr>
          <a:xfrm>
            <a:off x="0" y="645106"/>
            <a:ext cx="9112935" cy="838200"/>
          </a:xfrm>
        </p:spPr>
        <p:txBody>
          <a:bodyPr>
            <a:normAutofit/>
          </a:bodyPr>
          <a:lstStyle/>
          <a:p>
            <a:r>
              <a:rPr lang="en-US" sz="3600" dirty="0" smtClean="0"/>
              <a:t>Results for Monette Site</a:t>
            </a:r>
            <a:endParaRPr lang="en-US" sz="3600" dirty="0"/>
          </a:p>
        </p:txBody>
      </p:sp>
      <p:pic>
        <p:nvPicPr>
          <p:cNvPr id="16" name="Picture 15" descr="C:\Users\erb001\Desktop\NMSZ Bridges\SitesFigure\SitesMap.tif"/>
          <p:cNvPicPr/>
          <p:nvPr/>
        </p:nvPicPr>
        <p:blipFill rotWithShape="1">
          <a:blip r:embed="rId3" cstate="print">
            <a:extLst>
              <a:ext uri="{28A0092B-C50C-407E-A947-70E740481C1C}">
                <a14:useLocalDpi xmlns:a14="http://schemas.microsoft.com/office/drawing/2010/main" val="0"/>
              </a:ext>
            </a:extLst>
          </a:blip>
          <a:srcRect l="15146" t="2684" r="9742" b="4198"/>
          <a:stretch/>
        </p:blipFill>
        <p:spPr bwMode="auto">
          <a:xfrm>
            <a:off x="152400" y="1483306"/>
            <a:ext cx="5074326" cy="4867274"/>
          </a:xfrm>
          <a:prstGeom prst="rect">
            <a:avLst/>
          </a:prstGeom>
          <a:noFill/>
          <a:ln>
            <a:noFill/>
          </a:ln>
          <a:extLst>
            <a:ext uri="{53640926-AAD7-44D8-BBD7-CCE9431645EC}">
              <a14:shadowObscured xmlns:a14="http://schemas.microsoft.com/office/drawing/2010/main"/>
            </a:ext>
          </a:extLst>
        </p:spPr>
      </p:pic>
      <p:sp>
        <p:nvSpPr>
          <p:cNvPr id="9" name="Oval 8"/>
          <p:cNvSpPr/>
          <p:nvPr/>
        </p:nvSpPr>
        <p:spPr>
          <a:xfrm>
            <a:off x="2689563" y="2980028"/>
            <a:ext cx="457200" cy="3810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5984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0" y="0"/>
            <a:ext cx="9144000" cy="74295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p:cNvSpPr>
            <a:spLocks noGrp="1"/>
          </p:cNvSpPr>
          <p:nvPr>
            <p:ph type="title"/>
          </p:nvPr>
        </p:nvSpPr>
        <p:spPr>
          <a:xfrm>
            <a:off x="-85269" y="665020"/>
            <a:ext cx="9112935" cy="838200"/>
          </a:xfrm>
        </p:spPr>
        <p:txBody>
          <a:bodyPr>
            <a:normAutofit/>
          </a:bodyPr>
          <a:lstStyle/>
          <a:p>
            <a:r>
              <a:rPr lang="en-US" sz="3600" dirty="0" smtClean="0"/>
              <a:t>Results for Monette Site</a:t>
            </a:r>
            <a:endParaRPr lang="en-US" sz="36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44510"/>
          <a:stretch/>
        </p:blipFill>
        <p:spPr>
          <a:xfrm>
            <a:off x="148940" y="1379915"/>
            <a:ext cx="3733800" cy="5013609"/>
          </a:xfrm>
          <a:prstGeom prst="rect">
            <a:avLst/>
          </a:prstGeom>
        </p:spPr>
      </p:pic>
      <p:sp>
        <p:nvSpPr>
          <p:cNvPr id="7" name="Content Placeholder 3"/>
          <p:cNvSpPr>
            <a:spLocks noGrp="1"/>
          </p:cNvSpPr>
          <p:nvPr>
            <p:ph idx="1"/>
          </p:nvPr>
        </p:nvSpPr>
        <p:spPr>
          <a:xfrm>
            <a:off x="3962400" y="3733800"/>
            <a:ext cx="5181600" cy="2840180"/>
          </a:xfrm>
        </p:spPr>
        <p:txBody>
          <a:bodyPr>
            <a:noAutofit/>
          </a:bodyPr>
          <a:lstStyle/>
          <a:p>
            <a:r>
              <a:rPr lang="en-US" sz="1400" dirty="0" err="1" smtClean="0"/>
              <a:t>Geopsy</a:t>
            </a:r>
            <a:r>
              <a:rPr lang="en-US" sz="1400" dirty="0" smtClean="0"/>
              <a:t> software used for inversion</a:t>
            </a:r>
          </a:p>
          <a:p>
            <a:r>
              <a:rPr lang="en-US" sz="1400" dirty="0" smtClean="0"/>
              <a:t>Neighborhood search algorithm (Wathelet et al. 2004)</a:t>
            </a:r>
          </a:p>
          <a:p>
            <a:r>
              <a:rPr lang="en-US" sz="1400" dirty="0" smtClean="0"/>
              <a:t>Multi-mode, joint inversion of:</a:t>
            </a:r>
          </a:p>
          <a:p>
            <a:pPr lvl="1"/>
            <a:r>
              <a:rPr lang="en-US" sz="1400" dirty="0" smtClean="0"/>
              <a:t>Rayleigh wave dispersion data</a:t>
            </a:r>
          </a:p>
          <a:p>
            <a:pPr lvl="1"/>
            <a:r>
              <a:rPr lang="en-US" sz="1400" dirty="0" smtClean="0"/>
              <a:t>Love wave dispersion data</a:t>
            </a:r>
          </a:p>
          <a:p>
            <a:pPr lvl="1"/>
            <a:r>
              <a:rPr lang="en-US" sz="1400" dirty="0" smtClean="0"/>
              <a:t>H/V peak (theoretical Rayleigh wave </a:t>
            </a:r>
            <a:r>
              <a:rPr lang="en-US" sz="1400" dirty="0" err="1" smtClean="0"/>
              <a:t>elipicity</a:t>
            </a:r>
            <a:r>
              <a:rPr lang="en-US" sz="1400" dirty="0" smtClean="0"/>
              <a:t>)</a:t>
            </a:r>
          </a:p>
          <a:p>
            <a:r>
              <a:rPr lang="en-US" sz="1400" dirty="0" smtClean="0"/>
              <a:t>layered velocity model based on geologic and well data in the area</a:t>
            </a:r>
          </a:p>
          <a:p>
            <a:r>
              <a:rPr lang="en-US" sz="1400" dirty="0" smtClean="0"/>
              <a:t>&gt; 2 Million velocity models for each analysis</a:t>
            </a:r>
          </a:p>
          <a:p>
            <a:r>
              <a:rPr lang="en-US" sz="1400" dirty="0" smtClean="0"/>
              <a:t>Median of top 1000 Vs profiles from inversion selected as “best”/most likely Vs profile</a:t>
            </a:r>
            <a:endParaRPr lang="en-US" sz="1400" dirty="0"/>
          </a:p>
        </p:txBody>
      </p:sp>
      <p:sp>
        <p:nvSpPr>
          <p:cNvPr id="8" name="Title 2"/>
          <p:cNvSpPr txBox="1">
            <a:spLocks/>
          </p:cNvSpPr>
          <p:nvPr/>
        </p:nvSpPr>
        <p:spPr>
          <a:xfrm>
            <a:off x="3276600" y="3110172"/>
            <a:ext cx="42672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Inversion Details</a:t>
            </a:r>
            <a:endParaRPr lang="en-US" sz="2400" dirty="0"/>
          </a:p>
        </p:txBody>
      </p:sp>
      <p:grpSp>
        <p:nvGrpSpPr>
          <p:cNvPr id="17" name="Group 16"/>
          <p:cNvGrpSpPr/>
          <p:nvPr/>
        </p:nvGrpSpPr>
        <p:grpSpPr>
          <a:xfrm>
            <a:off x="685800" y="1361210"/>
            <a:ext cx="7328459" cy="2168062"/>
            <a:chOff x="685800" y="1361210"/>
            <a:chExt cx="7328459" cy="2168062"/>
          </a:xfrm>
        </p:grpSpPr>
        <p:sp>
          <p:nvSpPr>
            <p:cNvPr id="5" name="Rectangle 4"/>
            <p:cNvSpPr/>
            <p:nvPr/>
          </p:nvSpPr>
          <p:spPr>
            <a:xfrm>
              <a:off x="685800" y="2286000"/>
              <a:ext cx="8382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270593" y="2310072"/>
              <a:ext cx="6096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2895824" y="1546426"/>
              <a:ext cx="1143000" cy="77707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311031" y="1549803"/>
              <a:ext cx="2727793" cy="75689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itle 2"/>
            <p:cNvSpPr txBox="1">
              <a:spLocks/>
            </p:cNvSpPr>
            <p:nvPr/>
          </p:nvSpPr>
          <p:spPr>
            <a:xfrm>
              <a:off x="3232974" y="1361210"/>
              <a:ext cx="4781285"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rgbClr val="FF0000"/>
                  </a:solidFill>
                </a:rPr>
                <a:t>Area of Complex Wave Propagation</a:t>
              </a:r>
            </a:p>
            <a:p>
              <a:endParaRPr lang="en-US" sz="1600" dirty="0">
                <a:solidFill>
                  <a:srgbClr val="FF0000"/>
                </a:solidFill>
              </a:endParaRPr>
            </a:p>
            <a:p>
              <a:r>
                <a:rPr lang="en-US" sz="1600" dirty="0" smtClean="0">
                  <a:solidFill>
                    <a:srgbClr val="FF0000"/>
                  </a:solidFill>
                </a:rPr>
                <a:t>Extremely Challenging Data processing</a:t>
              </a:r>
              <a:endParaRPr lang="en-US" sz="1600" dirty="0">
                <a:solidFill>
                  <a:srgbClr val="FF0000"/>
                </a:solidFill>
              </a:endParaRPr>
            </a:p>
          </p:txBody>
        </p:sp>
      </p:grpSp>
    </p:spTree>
    <p:extLst>
      <p:ext uri="{BB962C8B-B14F-4D97-AF65-F5344CB8AC3E}">
        <p14:creationId xmlns:p14="http://schemas.microsoft.com/office/powerpoint/2010/main" val="264912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0" y="0"/>
            <a:ext cx="9144000" cy="74295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p:cNvSpPr>
            <a:spLocks noGrp="1"/>
          </p:cNvSpPr>
          <p:nvPr>
            <p:ph type="title"/>
          </p:nvPr>
        </p:nvSpPr>
        <p:spPr>
          <a:xfrm>
            <a:off x="-85269" y="665020"/>
            <a:ext cx="9112935" cy="838200"/>
          </a:xfrm>
        </p:spPr>
        <p:txBody>
          <a:bodyPr>
            <a:normAutofit/>
          </a:bodyPr>
          <a:lstStyle/>
          <a:p>
            <a:r>
              <a:rPr lang="en-US" sz="3600" dirty="0" smtClean="0"/>
              <a:t>Results for Monette Site</a:t>
            </a:r>
            <a:endParaRPr lang="en-US" sz="3600"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55490"/>
          <a:stretch/>
        </p:blipFill>
        <p:spPr>
          <a:xfrm>
            <a:off x="76200" y="1503220"/>
            <a:ext cx="2994991" cy="5013609"/>
          </a:xfrm>
          <a:prstGeom prst="rect">
            <a:avLst/>
          </a:prstGeom>
        </p:spPr>
      </p:pic>
      <p:cxnSp>
        <p:nvCxnSpPr>
          <p:cNvPr id="24" name="Straight Arrow Connector 23"/>
          <p:cNvCxnSpPr/>
          <p:nvPr/>
        </p:nvCxnSpPr>
        <p:spPr>
          <a:xfrm flipH="1">
            <a:off x="1066801" y="1780310"/>
            <a:ext cx="1752599" cy="4191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itle 2"/>
          <p:cNvSpPr txBox="1">
            <a:spLocks/>
          </p:cNvSpPr>
          <p:nvPr/>
        </p:nvSpPr>
        <p:spPr>
          <a:xfrm>
            <a:off x="2601247" y="1546515"/>
            <a:ext cx="1262826" cy="46759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rgbClr val="FF0000"/>
                </a:solidFill>
              </a:rPr>
              <a:t>Memphis Sand</a:t>
            </a:r>
            <a:endParaRPr lang="en-US" sz="1600" dirty="0">
              <a:solidFill>
                <a:srgbClr val="FF0000"/>
              </a:solidFill>
            </a:endParaRPr>
          </a:p>
        </p:txBody>
      </p:sp>
      <p:grpSp>
        <p:nvGrpSpPr>
          <p:cNvPr id="29" name="Group 28"/>
          <p:cNvGrpSpPr/>
          <p:nvPr/>
        </p:nvGrpSpPr>
        <p:grpSpPr>
          <a:xfrm>
            <a:off x="2894896" y="1311351"/>
            <a:ext cx="5896510" cy="5258435"/>
            <a:chOff x="2894896" y="1311351"/>
            <a:chExt cx="5896510" cy="5258435"/>
          </a:xfrm>
        </p:grpSpPr>
        <p:pic>
          <p:nvPicPr>
            <p:cNvPr id="27" name="Picture 26"/>
            <p:cNvPicPr/>
            <p:nvPr/>
          </p:nvPicPr>
          <p:blipFill>
            <a:blip r:embed="rId4">
              <a:extLst>
                <a:ext uri="{28A0092B-C50C-407E-A947-70E740481C1C}">
                  <a14:useLocalDpi xmlns:a14="http://schemas.microsoft.com/office/drawing/2010/main" val="0"/>
                </a:ext>
              </a:extLst>
            </a:blip>
            <a:srcRect/>
            <a:stretch>
              <a:fillRect/>
            </a:stretch>
          </p:blipFill>
          <p:spPr bwMode="auto">
            <a:xfrm>
              <a:off x="4471198" y="1311351"/>
              <a:ext cx="4320208" cy="5258435"/>
            </a:xfrm>
            <a:prstGeom prst="rect">
              <a:avLst/>
            </a:prstGeom>
            <a:noFill/>
            <a:ln>
              <a:noFill/>
            </a:ln>
          </p:spPr>
        </p:pic>
        <p:cxnSp>
          <p:nvCxnSpPr>
            <p:cNvPr id="28" name="Straight Arrow Connector 27"/>
            <p:cNvCxnSpPr/>
            <p:nvPr/>
          </p:nvCxnSpPr>
          <p:spPr>
            <a:xfrm flipV="1">
              <a:off x="2894896" y="2784763"/>
              <a:ext cx="3353504" cy="85205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2392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04858" y="6527511"/>
            <a:ext cx="2133600" cy="365125"/>
          </a:xfrm>
        </p:spPr>
        <p:txBody>
          <a:bodyPr/>
          <a:lstStyle/>
          <a:p>
            <a:fld id="{C28CECA6-7F19-4C1D-BC05-68AD67FA2408}" type="slidenum">
              <a:rPr lang="en-US" smtClean="0"/>
              <a:t>17</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1" y="-3184"/>
            <a:ext cx="9183189" cy="7461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200372" y="742950"/>
            <a:ext cx="4721619" cy="2371626"/>
          </a:xfrm>
          <a:prstGeom prst="rect">
            <a:avLst/>
          </a:prstGeom>
        </p:spPr>
      </p:pic>
      <p:pic>
        <p:nvPicPr>
          <p:cNvPr id="11" name="Picture 10"/>
          <p:cNvPicPr>
            <a:picLocks noChangeAspect="1"/>
          </p:cNvPicPr>
          <p:nvPr/>
        </p:nvPicPr>
        <p:blipFill>
          <a:blip r:embed="rId4"/>
          <a:stretch>
            <a:fillRect/>
          </a:stretch>
        </p:blipFill>
        <p:spPr>
          <a:xfrm>
            <a:off x="4889893" y="3386155"/>
            <a:ext cx="3504999" cy="2604447"/>
          </a:xfrm>
          <a:prstGeom prst="rect">
            <a:avLst/>
          </a:prstGeom>
        </p:spPr>
      </p:pic>
      <p:pic>
        <p:nvPicPr>
          <p:cNvPr id="12" name="Picture 11"/>
          <p:cNvPicPr>
            <a:picLocks noChangeAspect="1"/>
          </p:cNvPicPr>
          <p:nvPr/>
        </p:nvPicPr>
        <p:blipFill rotWithShape="1">
          <a:blip r:embed="rId5"/>
          <a:srcRect b="15668"/>
          <a:stretch/>
        </p:blipFill>
        <p:spPr>
          <a:xfrm>
            <a:off x="5685779" y="5962795"/>
            <a:ext cx="2385879" cy="597329"/>
          </a:xfrm>
          <a:prstGeom prst="rect">
            <a:avLst/>
          </a:prstGeom>
        </p:spPr>
      </p:pic>
      <p:sp>
        <p:nvSpPr>
          <p:cNvPr id="18" name="Rectangle 17"/>
          <p:cNvSpPr/>
          <p:nvPr/>
        </p:nvSpPr>
        <p:spPr>
          <a:xfrm>
            <a:off x="4936194" y="705416"/>
            <a:ext cx="3249973" cy="369332"/>
          </a:xfrm>
          <a:prstGeom prst="rect">
            <a:avLst/>
          </a:prstGeom>
        </p:spPr>
        <p:txBody>
          <a:bodyPr wrap="square">
            <a:spAutoFit/>
          </a:bodyPr>
          <a:lstStyle/>
          <a:p>
            <a:r>
              <a:rPr lang="en-US" alt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Geologic model of Embayment</a:t>
            </a:r>
            <a:endParaRPr lang="en-US" dirty="0">
              <a:solidFill>
                <a:schemeClr val="tx1">
                  <a:lumMod val="75000"/>
                  <a:lumOff val="25000"/>
                </a:schemeClr>
              </a:solidFill>
            </a:endParaRPr>
          </a:p>
        </p:txBody>
      </p:sp>
      <p:sp>
        <p:nvSpPr>
          <p:cNvPr id="19" name="TextBox 2"/>
          <p:cNvSpPr txBox="1">
            <a:spLocks noChangeArrowheads="1"/>
          </p:cNvSpPr>
          <p:nvPr/>
        </p:nvSpPr>
        <p:spPr bwMode="auto">
          <a:xfrm>
            <a:off x="2871188" y="1143745"/>
            <a:ext cx="381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9600" dirty="0">
                <a:latin typeface="Arial" panose="020B0604020202020204" pitchFamily="34" charset="0"/>
              </a:rPr>
              <a:t>+</a:t>
            </a:r>
          </a:p>
        </p:txBody>
      </p:sp>
      <p:sp>
        <p:nvSpPr>
          <p:cNvPr id="20" name="Rectangle 19"/>
          <p:cNvSpPr/>
          <p:nvPr/>
        </p:nvSpPr>
        <p:spPr>
          <a:xfrm>
            <a:off x="797030" y="719677"/>
            <a:ext cx="3249973" cy="369332"/>
          </a:xfrm>
          <a:prstGeom prst="rect">
            <a:avLst/>
          </a:prstGeom>
        </p:spPr>
        <p:txBody>
          <a:bodyPr wrap="square">
            <a:spAutoFit/>
          </a:bodyPr>
          <a:lstStyle/>
          <a:p>
            <a:r>
              <a:rPr lang="en-US" alt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Vs profiles from all 15 sites</a:t>
            </a:r>
            <a:endParaRPr lang="en-US" dirty="0">
              <a:solidFill>
                <a:schemeClr val="tx1">
                  <a:lumMod val="75000"/>
                  <a:lumOff val="25000"/>
                </a:schemeClr>
              </a:solidFill>
            </a:endParaRPr>
          </a:p>
        </p:txBody>
      </p:sp>
      <p:sp>
        <p:nvSpPr>
          <p:cNvPr id="22" name="TextBox 15"/>
          <p:cNvSpPr txBox="1">
            <a:spLocks noChangeArrowheads="1"/>
          </p:cNvSpPr>
          <p:nvPr/>
        </p:nvSpPr>
        <p:spPr bwMode="auto">
          <a:xfrm>
            <a:off x="3879363" y="3036616"/>
            <a:ext cx="381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9600" dirty="0">
                <a:latin typeface="Arial" panose="020B0604020202020204" pitchFamily="34" charset="0"/>
              </a:rPr>
              <a:t>=</a:t>
            </a:r>
          </a:p>
        </p:txBody>
      </p:sp>
      <p:sp>
        <p:nvSpPr>
          <p:cNvPr id="23" name="Rectangle 22"/>
          <p:cNvSpPr/>
          <p:nvPr/>
        </p:nvSpPr>
        <p:spPr>
          <a:xfrm>
            <a:off x="4763168" y="3047303"/>
            <a:ext cx="3758448" cy="369332"/>
          </a:xfrm>
          <a:prstGeom prst="rect">
            <a:avLst/>
          </a:prstGeom>
        </p:spPr>
        <p:txBody>
          <a:bodyPr wrap="square">
            <a:spAutoFit/>
          </a:bodyPr>
          <a:lstStyle/>
          <a:p>
            <a:pPr algn="ctr"/>
            <a:r>
              <a:rPr lang="en-US" alt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3D Shear wave Velocity Model </a:t>
            </a:r>
            <a:endParaRPr lang="en-US" dirty="0">
              <a:solidFill>
                <a:schemeClr val="tx1">
                  <a:lumMod val="75000"/>
                  <a:lumOff val="25000"/>
                </a:schemeClr>
              </a:solidFill>
            </a:endParaRPr>
          </a:p>
        </p:txBody>
      </p:sp>
      <p:pic>
        <p:nvPicPr>
          <p:cNvPr id="26" name="Picture 25"/>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36" y="1114299"/>
            <a:ext cx="3958898" cy="5414673"/>
          </a:xfrm>
          <a:prstGeom prst="rect">
            <a:avLst/>
          </a:prstGeom>
          <a:noFill/>
          <a:ln>
            <a:noFill/>
          </a:ln>
        </p:spPr>
      </p:pic>
      <p:pic>
        <p:nvPicPr>
          <p:cNvPr id="27" name="Picture 26"/>
          <p:cNvPicPr/>
          <p:nvPr/>
        </p:nvPicPr>
        <p:blipFill>
          <a:blip r:embed="rId7"/>
          <a:stretch>
            <a:fillRect/>
          </a:stretch>
        </p:blipFill>
        <p:spPr>
          <a:xfrm>
            <a:off x="1061258" y="1625918"/>
            <a:ext cx="5943600" cy="4469130"/>
          </a:xfrm>
          <a:prstGeom prst="rect">
            <a:avLst/>
          </a:prstGeom>
        </p:spPr>
      </p:pic>
    </p:spTree>
    <p:extLst>
      <p:ext uri="{BB962C8B-B14F-4D97-AF65-F5344CB8AC3E}">
        <p14:creationId xmlns:p14="http://schemas.microsoft.com/office/powerpoint/2010/main" val="8952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04858" y="6527511"/>
            <a:ext cx="2133600" cy="365125"/>
          </a:xfrm>
        </p:spPr>
        <p:txBody>
          <a:bodyPr/>
          <a:lstStyle/>
          <a:p>
            <a:fld id="{C28CECA6-7F19-4C1D-BC05-68AD67FA2408}" type="slidenum">
              <a:rPr lang="en-US" smtClean="0"/>
              <a:t>18</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1" y="-3184"/>
            <a:ext cx="9183189" cy="74613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 y="728608"/>
            <a:ext cx="9138458" cy="369332"/>
          </a:xfrm>
          <a:prstGeom prst="rect">
            <a:avLst/>
          </a:prstGeom>
        </p:spPr>
        <p:txBody>
          <a:bodyPr wrap="square">
            <a:spAutoFit/>
          </a:bodyPr>
          <a:lstStyle/>
          <a:p>
            <a:pPr algn="ctr"/>
            <a:r>
              <a:rPr lang="en-US" alt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Site Response Analysis at Example Bridge Site in Monette, AR and Cost Savings Analysis</a:t>
            </a:r>
            <a:endParaRPr lang="en-US" dirty="0">
              <a:solidFill>
                <a:schemeClr val="tx1">
                  <a:lumMod val="75000"/>
                  <a:lumOff val="25000"/>
                </a:schemeClr>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7449"/>
          <a:stretch/>
        </p:blipFill>
        <p:spPr>
          <a:xfrm>
            <a:off x="152400" y="1168815"/>
            <a:ext cx="3695224" cy="256498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810000"/>
            <a:ext cx="3724948" cy="2793711"/>
          </a:xfrm>
          <a:prstGeom prst="rect">
            <a:avLst/>
          </a:prstGeom>
        </p:spPr>
      </p:pic>
      <p:sp>
        <p:nvSpPr>
          <p:cNvPr id="14" name="Rectangle 13"/>
          <p:cNvSpPr/>
          <p:nvPr/>
        </p:nvSpPr>
        <p:spPr>
          <a:xfrm>
            <a:off x="3994482" y="1065349"/>
            <a:ext cx="5143975" cy="5909310"/>
          </a:xfrm>
          <a:prstGeom prst="rect">
            <a:avLst/>
          </a:prstGeom>
        </p:spPr>
        <p:txBody>
          <a:bodyPr wrap="square">
            <a:spAutoFit/>
          </a:bodyPr>
          <a:lstStyle/>
          <a:p>
            <a:pPr algn="ctr"/>
            <a:r>
              <a:rPr lang="en-US" altLang="en-US" b="1" u="sng" dirty="0" smtClean="0">
                <a:solidFill>
                  <a:schemeClr val="tx1">
                    <a:lumMod val="75000"/>
                    <a:lumOff val="25000"/>
                  </a:schemeClr>
                </a:solidFill>
                <a:latin typeface="Times New Roman" panose="02020603050405020304" pitchFamily="18" charset="0"/>
                <a:cs typeface="Times New Roman" panose="02020603050405020304" pitchFamily="18" charset="0"/>
              </a:rPr>
              <a:t>Specifications of Bridge and Site</a:t>
            </a:r>
          </a:p>
          <a:p>
            <a:pPr marL="285750" indent="-285750">
              <a:buFont typeface="Arial" panose="020B0604020202020204" pitchFamily="34" charset="0"/>
              <a:buChar char="•"/>
            </a:pPr>
            <a:r>
              <a:rPr lang="en-US" b="1" dirty="0">
                <a:solidFill>
                  <a:schemeClr val="tx1">
                    <a:lumMod val="75000"/>
                    <a:lumOff val="25000"/>
                  </a:schemeClr>
                </a:solidFill>
                <a:latin typeface="Times New Roman" panose="02020603050405020304" pitchFamily="18" charset="0"/>
                <a:cs typeface="Times New Roman" panose="02020603050405020304" pitchFamily="18" charset="0"/>
              </a:rPr>
              <a:t>Original </a:t>
            </a:r>
            <a:r>
              <a:rPr 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Bid </a:t>
            </a:r>
            <a:r>
              <a:rPr lang="en-US" b="1" dirty="0">
                <a:solidFill>
                  <a:schemeClr val="tx1">
                    <a:lumMod val="75000"/>
                    <a:lumOff val="25000"/>
                  </a:schemeClr>
                </a:solidFill>
                <a:latin typeface="Times New Roman" panose="02020603050405020304" pitchFamily="18" charset="0"/>
                <a:cs typeface="Times New Roman" panose="02020603050405020304" pitchFamily="18" charset="0"/>
              </a:rPr>
              <a:t>was $</a:t>
            </a:r>
            <a:r>
              <a:rPr 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2,821,743.30</a:t>
            </a:r>
          </a:p>
          <a:p>
            <a:pPr marL="285750" indent="-285750">
              <a:buFont typeface="Arial" panose="020B0604020202020204" pitchFamily="34" charset="0"/>
              <a:buChar char="•"/>
            </a:pPr>
            <a:r>
              <a:rPr 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Four lane 78 </a:t>
            </a:r>
            <a:r>
              <a:rPr lang="en-US" b="1" dirty="0" err="1" smtClean="0">
                <a:solidFill>
                  <a:schemeClr val="tx1">
                    <a:lumMod val="75000"/>
                    <a:lumOff val="25000"/>
                  </a:schemeClr>
                </a:solidFill>
                <a:latin typeface="Times New Roman" panose="02020603050405020304" pitchFamily="18" charset="0"/>
                <a:cs typeface="Times New Roman" panose="02020603050405020304" pitchFamily="18" charset="0"/>
              </a:rPr>
              <a:t>ft</a:t>
            </a:r>
            <a:r>
              <a:rPr 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 width</a:t>
            </a:r>
          </a:p>
          <a:p>
            <a:pPr marL="285750" indent="-285750">
              <a:buFont typeface="Arial" panose="020B0604020202020204" pitchFamily="34" charset="0"/>
              <a:buChar char="•"/>
            </a:pPr>
            <a:r>
              <a:rPr 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327 </a:t>
            </a:r>
            <a:r>
              <a:rPr lang="en-US" b="1" dirty="0" err="1" smtClean="0">
                <a:solidFill>
                  <a:schemeClr val="tx1">
                    <a:lumMod val="75000"/>
                    <a:lumOff val="25000"/>
                  </a:schemeClr>
                </a:solidFill>
                <a:latin typeface="Times New Roman" panose="02020603050405020304" pitchFamily="18" charset="0"/>
                <a:cs typeface="Times New Roman" panose="02020603050405020304" pitchFamily="18" charset="0"/>
              </a:rPr>
              <a:t>ft</a:t>
            </a:r>
            <a:r>
              <a:rPr 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 long continuous steel beam bridge with 9 beams</a:t>
            </a:r>
            <a:endParaRPr lang="en-US" dirty="0">
              <a:solidFill>
                <a:schemeClr val="tx1">
                  <a:lumMod val="75000"/>
                  <a:lumOff val="25000"/>
                </a:schemeClr>
              </a:solidFill>
            </a:endParaRPr>
          </a:p>
          <a:p>
            <a:pPr marL="285750" indent="-285750">
              <a:buFont typeface="Arial" panose="020B0604020202020204" pitchFamily="34" charset="0"/>
              <a:buChar char="•"/>
            </a:pPr>
            <a:r>
              <a:rPr 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Six bents with 9 piles per bent </a:t>
            </a:r>
          </a:p>
          <a:p>
            <a:pPr marL="285750" indent="-285750">
              <a:buFont typeface="Arial" panose="020B0604020202020204" pitchFamily="34" charset="0"/>
              <a:buChar char="•"/>
            </a:pPr>
            <a:r>
              <a:rPr 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18” diameter end bent piles and 24” diameter intermediate bent piles</a:t>
            </a:r>
          </a:p>
          <a:p>
            <a:pPr marL="285750" indent="-285750">
              <a:buFont typeface="Arial" panose="020B0604020202020204" pitchFamily="34" charset="0"/>
              <a:buChar char="•"/>
            </a:pPr>
            <a:r>
              <a:rPr 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Structural period of 1.3 seconds and 0.3 seconds</a:t>
            </a:r>
            <a:endParaRPr lang="en-US" b="1" dirty="0">
              <a:solidFill>
                <a:schemeClr val="tx1">
                  <a:lumMod val="75000"/>
                  <a:lumOff val="25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Site characterized by loose to medium dense sandy soil deposits with a clay layer between 3-6 </a:t>
            </a:r>
            <a:r>
              <a:rPr lang="en-US" b="1" dirty="0" err="1" smtClean="0">
                <a:solidFill>
                  <a:schemeClr val="tx1">
                    <a:lumMod val="75000"/>
                    <a:lumOff val="25000"/>
                  </a:schemeClr>
                </a:solidFill>
                <a:latin typeface="Times New Roman" panose="02020603050405020304" pitchFamily="18" charset="0"/>
                <a:cs typeface="Times New Roman" panose="02020603050405020304" pitchFamily="18" charset="0"/>
              </a:rPr>
              <a:t>ft</a:t>
            </a:r>
            <a:r>
              <a:rPr 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 below the surface</a:t>
            </a:r>
          </a:p>
          <a:p>
            <a:pPr marL="285750" indent="-285750" algn="ctr">
              <a:buFont typeface="Arial" panose="020B0604020202020204" pitchFamily="34" charset="0"/>
              <a:buChar char="•"/>
            </a:pPr>
            <a:endParaRPr lang="en-US" b="1"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pPr algn="ctr"/>
            <a:r>
              <a:rPr lang="en-US" b="1" u="sng" dirty="0" smtClean="0">
                <a:solidFill>
                  <a:schemeClr val="tx1">
                    <a:lumMod val="75000"/>
                    <a:lumOff val="25000"/>
                  </a:schemeClr>
                </a:solidFill>
                <a:latin typeface="Times New Roman" panose="02020603050405020304" pitchFamily="18" charset="0"/>
                <a:cs typeface="Times New Roman" panose="02020603050405020304" pitchFamily="18" charset="0"/>
              </a:rPr>
              <a:t>General Procedure Design Values</a:t>
            </a:r>
            <a:endParaRPr lang="en-US" b="1" u="sng" dirty="0">
              <a:solidFill>
                <a:schemeClr val="tx1">
                  <a:lumMod val="75000"/>
                  <a:lumOff val="25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Seismic Site Class D based on </a:t>
            </a:r>
            <a:r>
              <a:rPr lang="en-US" b="1" dirty="0" err="1" smtClean="0">
                <a:solidFill>
                  <a:schemeClr val="tx1">
                    <a:lumMod val="75000"/>
                    <a:lumOff val="25000"/>
                  </a:schemeClr>
                </a:solidFill>
                <a:latin typeface="Times New Roman" panose="02020603050405020304" pitchFamily="18" charset="0"/>
                <a:cs typeface="Times New Roman" panose="02020603050405020304" pitchFamily="18" charset="0"/>
              </a:rPr>
              <a:t>SPT</a:t>
            </a:r>
            <a:endParaRPr lang="en-US" b="1"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PGA=0.917g</a:t>
            </a:r>
          </a:p>
          <a:p>
            <a:pPr marL="285750" indent="-285750">
              <a:buFont typeface="Arial" panose="020B0604020202020204" pitchFamily="34" charset="0"/>
              <a:buChar char="•"/>
            </a:pPr>
            <a:r>
              <a:rPr lang="en-US" b="1" dirty="0" err="1" smtClean="0">
                <a:solidFill>
                  <a:schemeClr val="tx1">
                    <a:lumMod val="75000"/>
                    <a:lumOff val="25000"/>
                  </a:schemeClr>
                </a:solidFill>
                <a:latin typeface="Times New Roman" panose="02020603050405020304" pitchFamily="18" charset="0"/>
                <a:cs typeface="Times New Roman" panose="02020603050405020304" pitchFamily="18" charset="0"/>
              </a:rPr>
              <a:t>S</a:t>
            </a:r>
            <a:r>
              <a:rPr lang="en-US" b="1" baseline="-25000" dirty="0" err="1" smtClean="0">
                <a:solidFill>
                  <a:schemeClr val="tx1">
                    <a:lumMod val="75000"/>
                    <a:lumOff val="25000"/>
                  </a:schemeClr>
                </a:solidFill>
                <a:latin typeface="Times New Roman" panose="02020603050405020304" pitchFamily="18" charset="0"/>
                <a:cs typeface="Times New Roman" panose="02020603050405020304" pitchFamily="18" charset="0"/>
              </a:rPr>
              <a:t>DS</a:t>
            </a:r>
            <a:r>
              <a:rPr 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=1.641g</a:t>
            </a:r>
          </a:p>
          <a:p>
            <a:pPr marL="285750" indent="-285750">
              <a:buFont typeface="Arial" panose="020B0604020202020204" pitchFamily="34" charset="0"/>
              <a:buChar char="•"/>
            </a:pPr>
            <a:r>
              <a:rPr 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S</a:t>
            </a:r>
            <a:r>
              <a:rPr lang="en-US" b="1" baseline="-25000" dirty="0" smtClean="0">
                <a:solidFill>
                  <a:schemeClr val="tx1">
                    <a:lumMod val="75000"/>
                    <a:lumOff val="25000"/>
                  </a:schemeClr>
                </a:solidFill>
                <a:latin typeface="Times New Roman" panose="02020603050405020304" pitchFamily="18" charset="0"/>
                <a:cs typeface="Times New Roman" panose="02020603050405020304" pitchFamily="18" charset="0"/>
              </a:rPr>
              <a:t>D1</a:t>
            </a:r>
            <a:r>
              <a:rPr 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=0.694g</a:t>
            </a:r>
          </a:p>
          <a:p>
            <a:pPr marL="285750" indent="-285750">
              <a:buFont typeface="Arial" panose="020B0604020202020204" pitchFamily="34" charset="0"/>
              <a:buChar char="•"/>
            </a:pPr>
            <a:r>
              <a:rPr lang="en-US" b="1" dirty="0" err="1" smtClean="0">
                <a:solidFill>
                  <a:schemeClr val="tx1">
                    <a:lumMod val="75000"/>
                    <a:lumOff val="25000"/>
                  </a:schemeClr>
                </a:solidFill>
                <a:latin typeface="Times New Roman" panose="02020603050405020304" pitchFamily="18" charset="0"/>
                <a:cs typeface="Times New Roman" panose="02020603050405020304" pitchFamily="18" charset="0"/>
              </a:rPr>
              <a:t>AASHTO</a:t>
            </a:r>
            <a:r>
              <a:rPr 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 Performance Zone 4</a:t>
            </a:r>
            <a:endParaRPr lang="en-US" b="1" dirty="0">
              <a:solidFill>
                <a:schemeClr val="tx1">
                  <a:lumMod val="75000"/>
                  <a:lumOff val="25000"/>
                </a:schemeClr>
              </a:solidFill>
              <a:latin typeface="Times New Roman" panose="02020603050405020304" pitchFamily="18" charset="0"/>
              <a:cs typeface="Times New Roman" panose="02020603050405020304" pitchFamily="18" charset="0"/>
            </a:endParaRPr>
          </a:p>
          <a:p>
            <a:pPr marL="285750" indent="-285750" algn="ctr">
              <a:buFont typeface="Arial" panose="020B0604020202020204" pitchFamily="34" charset="0"/>
              <a:buChar char="•"/>
            </a:pPr>
            <a:endParaRPr lang="en-US" b="1" dirty="0" smtClean="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11004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04858" y="6527511"/>
            <a:ext cx="2133600" cy="365125"/>
          </a:xfrm>
        </p:spPr>
        <p:txBody>
          <a:bodyPr/>
          <a:lstStyle/>
          <a:p>
            <a:fld id="{C28CECA6-7F19-4C1D-BC05-68AD67FA2408}" type="slidenum">
              <a:rPr lang="en-US" smtClean="0"/>
              <a:t>19</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1" y="-3184"/>
            <a:ext cx="9183189" cy="74613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01088" y="1121309"/>
            <a:ext cx="4142312" cy="3148662"/>
            <a:chOff x="0" y="0"/>
            <a:chExt cx="8727564" cy="6409206"/>
          </a:xfrm>
        </p:grpSpPr>
        <p:grpSp>
          <p:nvGrpSpPr>
            <p:cNvPr id="7" name="Group 6"/>
            <p:cNvGrpSpPr/>
            <p:nvPr/>
          </p:nvGrpSpPr>
          <p:grpSpPr>
            <a:xfrm>
              <a:off x="0" y="0"/>
              <a:ext cx="4722742" cy="6409206"/>
              <a:chOff x="0" y="0"/>
              <a:chExt cx="4722742" cy="6409206"/>
            </a:xfrm>
          </p:grpSpPr>
          <p:pic>
            <p:nvPicPr>
              <p:cNvPr id="9" name="Picture 8"/>
              <p:cNvPicPr>
                <a:picLocks noChangeAspect="1"/>
              </p:cNvPicPr>
              <p:nvPr/>
            </p:nvPicPr>
            <p:blipFill rotWithShape="1">
              <a:blip r:embed="rId3"/>
              <a:srcRect l="3810" t="3156" r="6666"/>
              <a:stretch/>
            </p:blipFill>
            <p:spPr>
              <a:xfrm>
                <a:off x="196360" y="3163660"/>
                <a:ext cx="4258102" cy="3245546"/>
              </a:xfrm>
              <a:prstGeom prst="rect">
                <a:avLst/>
              </a:prstGeom>
            </p:spPr>
          </p:pic>
          <p:pic>
            <p:nvPicPr>
              <p:cNvPr id="10" name="Picture 9"/>
              <p:cNvPicPr>
                <a:picLocks noChangeAspect="1"/>
              </p:cNvPicPr>
              <p:nvPr/>
            </p:nvPicPr>
            <p:blipFill rotWithShape="1">
              <a:blip r:embed="rId4"/>
              <a:srcRect l="-1" r="233" b="6140"/>
              <a:stretch/>
            </p:blipFill>
            <p:spPr>
              <a:xfrm>
                <a:off x="0" y="0"/>
                <a:ext cx="4722742" cy="3163660"/>
              </a:xfrm>
              <a:prstGeom prst="rect">
                <a:avLst/>
              </a:prstGeom>
            </p:spPr>
          </p:pic>
        </p:grpSp>
        <p:pic>
          <p:nvPicPr>
            <p:cNvPr id="8" name="Picture 7"/>
            <p:cNvPicPr>
              <a:picLocks noChangeAspect="1"/>
            </p:cNvPicPr>
            <p:nvPr/>
          </p:nvPicPr>
          <p:blipFill rotWithShape="1">
            <a:blip r:embed="rId5"/>
            <a:srcRect l="1197" t="6349" r="5856" b="4127"/>
            <a:stretch/>
          </p:blipFill>
          <p:spPr>
            <a:xfrm>
              <a:off x="4581150" y="269664"/>
              <a:ext cx="4146414" cy="6139542"/>
            </a:xfrm>
            <a:prstGeom prst="rect">
              <a:avLst/>
            </a:prstGeom>
          </p:spPr>
        </p:pic>
      </p:grpSp>
      <p:sp>
        <p:nvSpPr>
          <p:cNvPr id="11" name="Rectangle 10"/>
          <p:cNvSpPr/>
          <p:nvPr/>
        </p:nvSpPr>
        <p:spPr>
          <a:xfrm>
            <a:off x="-1" y="821650"/>
            <a:ext cx="9138458" cy="369332"/>
          </a:xfrm>
          <a:prstGeom prst="rect">
            <a:avLst/>
          </a:prstGeom>
        </p:spPr>
        <p:txBody>
          <a:bodyPr wrap="square">
            <a:spAutoFit/>
          </a:bodyPr>
          <a:lstStyle/>
          <a:p>
            <a:pPr algn="ctr"/>
            <a:r>
              <a:rPr lang="en-US" alt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Site Response Analysis at Example Bridge Site in Monette, AR and Cost Savings Analysis</a:t>
            </a:r>
            <a:endParaRPr lang="en-US" dirty="0">
              <a:solidFill>
                <a:schemeClr val="tx1">
                  <a:lumMod val="75000"/>
                  <a:lumOff val="25000"/>
                </a:schemeClr>
              </a:solidFill>
            </a:endParaRPr>
          </a:p>
        </p:txBody>
      </p:sp>
      <p:pic>
        <p:nvPicPr>
          <p:cNvPr id="12" name="Picture 11"/>
          <p:cNvPicPr/>
          <p:nvPr/>
        </p:nvPicPr>
        <p:blipFill>
          <a:blip r:embed="rId6">
            <a:extLst>
              <a:ext uri="{28A0092B-C50C-407E-A947-70E740481C1C}">
                <a14:useLocalDpi xmlns:a14="http://schemas.microsoft.com/office/drawing/2010/main" val="0"/>
              </a:ext>
            </a:extLst>
          </a:blip>
          <a:srcRect/>
          <a:stretch>
            <a:fillRect/>
          </a:stretch>
        </p:blipFill>
        <p:spPr bwMode="auto">
          <a:xfrm>
            <a:off x="-10341" y="4391197"/>
            <a:ext cx="6258741" cy="2219397"/>
          </a:xfrm>
          <a:prstGeom prst="rect">
            <a:avLst/>
          </a:prstGeom>
          <a:noFill/>
        </p:spPr>
      </p:pic>
      <p:sp>
        <p:nvSpPr>
          <p:cNvPr id="2" name="TextBox 1"/>
          <p:cNvSpPr txBox="1"/>
          <p:nvPr/>
        </p:nvSpPr>
        <p:spPr>
          <a:xfrm>
            <a:off x="4312920" y="1312209"/>
            <a:ext cx="1325880" cy="307777"/>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Vs30=215 m/s</a:t>
            </a:r>
            <a:endParaRPr lang="en-US" sz="1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312920" y="3265899"/>
            <a:ext cx="1219200" cy="738664"/>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Bedrock Depth =680 m (2230 </a:t>
            </a:r>
            <a:r>
              <a:rPr lang="en-US" sz="1400" dirty="0" err="1" smtClean="0">
                <a:latin typeface="Times New Roman" panose="02020603050405020304" pitchFamily="18" charset="0"/>
                <a:cs typeface="Times New Roman" panose="02020603050405020304" pitchFamily="18" charset="0"/>
              </a:rPr>
              <a:t>ft</a:t>
            </a:r>
            <a:r>
              <a:rPr lang="en-US" sz="140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343400" y="2804479"/>
            <a:ext cx="1219200" cy="523220"/>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Site period 3.70 Seconds</a:t>
            </a:r>
            <a:endParaRPr lang="en-US" sz="1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3093720" y="4620762"/>
            <a:ext cx="1219200" cy="1384995"/>
          </a:xfrm>
          <a:prstGeom prst="rect">
            <a:avLst/>
          </a:prstGeom>
          <a:solidFill>
            <a:schemeClr val="bg1"/>
          </a:solid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Numerous loose sandy layers in the profile that are potentially liquefiable </a:t>
            </a:r>
            <a:endParaRPr lang="en-US" sz="1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899109" y="1221757"/>
            <a:ext cx="3262957" cy="4832092"/>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Input ground motions taken from McGuire et al. (2001) and spectrally matched to the Uniform Hazard Spectrum</a:t>
            </a: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Uncertainty in the Vs measurements was accounted for by randomly selecting 10 Vs profiles from the top 1000 Vs profiles from over 2 million Vs profiles which were considered during the dynamic site characterization efforts.</a:t>
            </a:r>
          </a:p>
          <a:p>
            <a:pPr marL="285750" indent="-285750">
              <a:buFont typeface="Arial" panose="020B0604020202020204" pitchFamily="34" charset="0"/>
              <a:buChar char="•"/>
            </a:pPr>
            <a:r>
              <a:rPr lang="en-US" sz="1400" dirty="0" err="1" smtClean="0">
                <a:latin typeface="Times New Roman" panose="02020603050405020304" pitchFamily="18" charset="0"/>
                <a:cs typeface="Times New Roman" panose="02020603050405020304" pitchFamily="18" charset="0"/>
              </a:rPr>
              <a:t>Darendeli</a:t>
            </a:r>
            <a:r>
              <a:rPr lang="en-US" sz="1400" dirty="0" smtClean="0">
                <a:latin typeface="Times New Roman" panose="02020603050405020304" pitchFamily="18" charset="0"/>
                <a:cs typeface="Times New Roman" panose="02020603050405020304" pitchFamily="18" charset="0"/>
              </a:rPr>
              <a:t> (2001) modulus reduction and damping curves were modeled using the GQ/H model which accounts for shear strength correction at high strains</a:t>
            </a:r>
          </a:p>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Site response conducted using Equivalent Linear (</a:t>
            </a:r>
            <a:r>
              <a:rPr lang="en-US" sz="1400" dirty="0" err="1" smtClean="0">
                <a:latin typeface="Times New Roman" panose="02020603050405020304" pitchFamily="18" charset="0"/>
                <a:cs typeface="Times New Roman" panose="02020603050405020304" pitchFamily="18" charset="0"/>
              </a:rPr>
              <a:t>EQL</a:t>
            </a:r>
            <a:r>
              <a:rPr lang="en-US" sz="1400" dirty="0" smtClean="0">
                <a:latin typeface="Times New Roman" panose="02020603050405020304" pitchFamily="18" charset="0"/>
                <a:cs typeface="Times New Roman" panose="02020603050405020304" pitchFamily="18" charset="0"/>
              </a:rPr>
              <a:t>) and completely Non-linear (NL) approaches in </a:t>
            </a:r>
            <a:r>
              <a:rPr lang="en-US" sz="1400" dirty="0" err="1" smtClean="0">
                <a:latin typeface="Times New Roman" panose="02020603050405020304" pitchFamily="18" charset="0"/>
                <a:cs typeface="Times New Roman" panose="02020603050405020304" pitchFamily="18" charset="0"/>
              </a:rPr>
              <a:t>DEEPSOIL</a:t>
            </a:r>
            <a:r>
              <a:rPr lang="en-US" sz="1400" dirty="0" smtClean="0">
                <a:latin typeface="Times New Roman" panose="02020603050405020304" pitchFamily="18" charset="0"/>
                <a:cs typeface="Times New Roman" panose="02020603050405020304" pitchFamily="18" charset="0"/>
              </a:rPr>
              <a:t> V6.1. Results weighted 50/50.</a:t>
            </a: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03947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28CECA6-7F19-4C1D-BC05-68AD67FA2408}" type="slidenum">
              <a:rPr lang="en-US" smtClean="0"/>
              <a:t>2</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1" y="-3184"/>
            <a:ext cx="9183189" cy="7461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7495" y="874638"/>
            <a:ext cx="6768807" cy="369332"/>
          </a:xfrm>
          <a:prstGeom prst="rect">
            <a:avLst/>
          </a:prstGeom>
        </p:spPr>
        <p:txBody>
          <a:bodyPr wrap="square">
            <a:spAutoFit/>
          </a:bodyPr>
          <a:lstStyle/>
          <a:p>
            <a:r>
              <a:rPr lang="en-US" altLang="en-US" b="1" dirty="0" smtClean="0">
                <a:solidFill>
                  <a:srgbClr val="CC0000"/>
                </a:solidFill>
                <a:latin typeface="Times New Roman" panose="02020603050405020304" pitchFamily="18" charset="0"/>
                <a:cs typeface="Times New Roman" panose="02020603050405020304" pitchFamily="18" charset="0"/>
              </a:rPr>
              <a:t>Arkansas Department of Transportation (</a:t>
            </a:r>
            <a:r>
              <a:rPr lang="en-US" altLang="en-US" b="1" dirty="0" err="1" smtClean="0">
                <a:solidFill>
                  <a:srgbClr val="CC0000"/>
                </a:solidFill>
                <a:latin typeface="Times New Roman" panose="02020603050405020304" pitchFamily="18" charset="0"/>
                <a:cs typeface="Times New Roman" panose="02020603050405020304" pitchFamily="18" charset="0"/>
              </a:rPr>
              <a:t>ARDOT</a:t>
            </a:r>
            <a:r>
              <a:rPr lang="en-US" altLang="en-US" b="1" dirty="0" smtClean="0">
                <a:solidFill>
                  <a:srgbClr val="CC0000"/>
                </a:solidFill>
                <a:latin typeface="Times New Roman" panose="02020603050405020304" pitchFamily="18" charset="0"/>
                <a:cs typeface="Times New Roman" panose="02020603050405020304" pitchFamily="18" charset="0"/>
              </a:rPr>
              <a:t>)</a:t>
            </a:r>
            <a:endParaRPr lang="en-US" dirty="0"/>
          </a:p>
        </p:txBody>
      </p:sp>
      <p:pic>
        <p:nvPicPr>
          <p:cNvPr id="1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6" y="2641600"/>
            <a:ext cx="2532063"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3"/>
          <p:cNvSpPr txBox="1">
            <a:spLocks noChangeArrowheads="1"/>
          </p:cNvSpPr>
          <p:nvPr/>
        </p:nvSpPr>
        <p:spPr bwMode="auto">
          <a:xfrm>
            <a:off x="341411" y="2352675"/>
            <a:ext cx="2560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smtClean="0">
                <a:latin typeface="Arial" panose="020B0604020202020204" pitchFamily="34" charset="0"/>
              </a:rPr>
              <a:t>Soft Sediments</a:t>
            </a:r>
            <a:endParaRPr lang="en-US" altLang="en-US" sz="1800" dirty="0">
              <a:latin typeface="Arial" panose="020B0604020202020204" pitchFamily="34" charset="0"/>
            </a:endParaRPr>
          </a:p>
        </p:txBody>
      </p:sp>
      <p:sp>
        <p:nvSpPr>
          <p:cNvPr id="17" name="TextBox 13"/>
          <p:cNvSpPr txBox="1">
            <a:spLocks noChangeArrowheads="1"/>
          </p:cNvSpPr>
          <p:nvPr/>
        </p:nvSpPr>
        <p:spPr bwMode="auto">
          <a:xfrm>
            <a:off x="2889249" y="2344737"/>
            <a:ext cx="3263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High Design Ground Motions</a:t>
            </a:r>
          </a:p>
        </p:txBody>
      </p:sp>
      <p:pic>
        <p:nvPicPr>
          <p:cNvPr id="18" name="Picture 13"/>
          <p:cNvPicPr>
            <a:picLocks noChangeAspect="1" noChangeArrowheads="1"/>
          </p:cNvPicPr>
          <p:nvPr/>
        </p:nvPicPr>
        <p:blipFill>
          <a:blip r:embed="rId4">
            <a:extLst>
              <a:ext uri="{28A0092B-C50C-407E-A947-70E740481C1C}">
                <a14:useLocalDpi xmlns:a14="http://schemas.microsoft.com/office/drawing/2010/main" val="0"/>
              </a:ext>
            </a:extLst>
          </a:blip>
          <a:srcRect l="-1273" r="47264" b="4202"/>
          <a:stretch>
            <a:fillRect/>
          </a:stretch>
        </p:blipFill>
        <p:spPr bwMode="auto">
          <a:xfrm>
            <a:off x="2813049" y="2743200"/>
            <a:ext cx="2973388"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5"/>
          <p:cNvSpPr txBox="1">
            <a:spLocks noChangeArrowheads="1"/>
          </p:cNvSpPr>
          <p:nvPr/>
        </p:nvSpPr>
        <p:spPr bwMode="auto">
          <a:xfrm>
            <a:off x="5784849" y="2917825"/>
            <a:ext cx="381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9600" dirty="0">
                <a:latin typeface="Arial" panose="020B0604020202020204" pitchFamily="34" charset="0"/>
              </a:rPr>
              <a:t>=</a:t>
            </a:r>
          </a:p>
        </p:txBody>
      </p:sp>
      <p:sp>
        <p:nvSpPr>
          <p:cNvPr id="20" name="Rectangle 19"/>
          <p:cNvSpPr/>
          <p:nvPr/>
        </p:nvSpPr>
        <p:spPr>
          <a:xfrm>
            <a:off x="5668962" y="4391025"/>
            <a:ext cx="22098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TextBox 6"/>
          <p:cNvSpPr txBox="1">
            <a:spLocks noChangeArrowheads="1"/>
          </p:cNvSpPr>
          <p:nvPr/>
        </p:nvSpPr>
        <p:spPr bwMode="auto">
          <a:xfrm>
            <a:off x="4603749" y="4651375"/>
            <a:ext cx="1450975" cy="247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b="1">
                <a:solidFill>
                  <a:srgbClr val="0000FF"/>
                </a:solidFill>
                <a:latin typeface="Arial" panose="020B0604020202020204" pitchFamily="34" charset="0"/>
                <a:cs typeface="Arial" panose="020B0604020202020204" pitchFamily="34" charset="0"/>
              </a:rPr>
              <a:t>Blytheville PGA=1.02</a:t>
            </a:r>
          </a:p>
        </p:txBody>
      </p:sp>
      <p:sp>
        <p:nvSpPr>
          <p:cNvPr id="22" name="TextBox 21"/>
          <p:cNvSpPr txBox="1">
            <a:spLocks noChangeArrowheads="1"/>
          </p:cNvSpPr>
          <p:nvPr/>
        </p:nvSpPr>
        <p:spPr bwMode="auto">
          <a:xfrm>
            <a:off x="4335462" y="4875212"/>
            <a:ext cx="1754187"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b="1">
                <a:solidFill>
                  <a:srgbClr val="FF0000"/>
                </a:solidFill>
                <a:latin typeface="Arial" panose="020B0604020202020204" pitchFamily="34" charset="0"/>
                <a:cs typeface="Arial" panose="020B0604020202020204" pitchFamily="34" charset="0"/>
              </a:rPr>
              <a:t>Little Rock PGA=0.13</a:t>
            </a:r>
          </a:p>
        </p:txBody>
      </p:sp>
      <p:sp>
        <p:nvSpPr>
          <p:cNvPr id="23" name="TextBox 22"/>
          <p:cNvSpPr txBox="1"/>
          <p:nvPr/>
        </p:nvSpPr>
        <p:spPr>
          <a:xfrm>
            <a:off x="4041774" y="5067300"/>
            <a:ext cx="1690688" cy="247650"/>
          </a:xfrm>
          <a:prstGeom prst="rect">
            <a:avLst/>
          </a:prstGeom>
          <a:solidFill>
            <a:schemeClr val="bg1"/>
          </a:solidFill>
        </p:spPr>
        <p:txBody>
          <a:bodyPr>
            <a:spAutoFit/>
          </a:bodyPr>
          <a:lstStyle/>
          <a:p>
            <a:pPr eaLnBrk="1" hangingPunct="1">
              <a:defRPr/>
            </a:pPr>
            <a:r>
              <a:rPr lang="en-US" sz="1000" b="1" dirty="0">
                <a:solidFill>
                  <a:schemeClr val="accent6">
                    <a:lumMod val="75000"/>
                  </a:schemeClr>
                </a:solidFill>
                <a:cs typeface="Arial" panose="020B0604020202020204" pitchFamily="34" charset="0"/>
              </a:rPr>
              <a:t>Salt Lake City PGA=0.48</a:t>
            </a:r>
          </a:p>
        </p:txBody>
      </p:sp>
      <p:sp>
        <p:nvSpPr>
          <p:cNvPr id="24" name="TextBox 23"/>
          <p:cNvSpPr txBox="1">
            <a:spLocks noChangeArrowheads="1"/>
          </p:cNvSpPr>
          <p:nvPr/>
        </p:nvSpPr>
        <p:spPr bwMode="auto">
          <a:xfrm>
            <a:off x="3771899" y="5272087"/>
            <a:ext cx="1450975" cy="247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b="1">
                <a:solidFill>
                  <a:srgbClr val="00B050"/>
                </a:solidFill>
                <a:latin typeface="Arial" panose="020B0604020202020204" pitchFamily="34" charset="0"/>
                <a:cs typeface="Arial" panose="020B0604020202020204" pitchFamily="34" charset="0"/>
              </a:rPr>
              <a:t>San Diego PGA=0.38</a:t>
            </a:r>
          </a:p>
        </p:txBody>
      </p:sp>
      <p:sp>
        <p:nvSpPr>
          <p:cNvPr id="25" name="TextBox 24"/>
          <p:cNvSpPr txBox="1">
            <a:spLocks noChangeArrowheads="1"/>
          </p:cNvSpPr>
          <p:nvPr/>
        </p:nvSpPr>
        <p:spPr bwMode="auto">
          <a:xfrm>
            <a:off x="3513137" y="5473700"/>
            <a:ext cx="1755775"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b="1">
                <a:latin typeface="Arial" panose="020B0604020202020204" pitchFamily="34" charset="0"/>
                <a:cs typeface="Arial" panose="020B0604020202020204" pitchFamily="34" charset="0"/>
              </a:rPr>
              <a:t>San Francisco PGA=0.61</a:t>
            </a:r>
          </a:p>
        </p:txBody>
      </p:sp>
      <p:sp>
        <p:nvSpPr>
          <p:cNvPr id="26" name="TextBox 7"/>
          <p:cNvSpPr txBox="1">
            <a:spLocks noChangeArrowheads="1"/>
          </p:cNvSpPr>
          <p:nvPr/>
        </p:nvSpPr>
        <p:spPr bwMode="auto">
          <a:xfrm>
            <a:off x="6470649" y="2352675"/>
            <a:ext cx="2743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 Highway Structures </a:t>
            </a:r>
          </a:p>
        </p:txBody>
      </p:sp>
      <p:sp>
        <p:nvSpPr>
          <p:cNvPr id="27" name="TextBox 2"/>
          <p:cNvSpPr txBox="1">
            <a:spLocks noChangeArrowheads="1"/>
          </p:cNvSpPr>
          <p:nvPr/>
        </p:nvSpPr>
        <p:spPr bwMode="auto">
          <a:xfrm>
            <a:off x="2203449" y="2917825"/>
            <a:ext cx="381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9600" dirty="0">
                <a:latin typeface="Arial" panose="020B0604020202020204" pitchFamily="34" charset="0"/>
              </a:rPr>
              <a:t>+</a:t>
            </a:r>
          </a:p>
        </p:txBody>
      </p:sp>
      <p:pic>
        <p:nvPicPr>
          <p:cNvPr id="28"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9074" y="2811462"/>
            <a:ext cx="2520950" cy="1681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8599" y="4545012"/>
            <a:ext cx="2520950" cy="1890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
          <p:cNvSpPr>
            <a:spLocks noChangeArrowheads="1"/>
          </p:cNvSpPr>
          <p:nvPr/>
        </p:nvSpPr>
        <p:spPr bwMode="auto">
          <a:xfrm>
            <a:off x="7937" y="6018212"/>
            <a:ext cx="11477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800">
                <a:latin typeface="Times New Roman" panose="02020603050405020304" pitchFamily="18" charset="0"/>
                <a:cs typeface="Times New Roman" panose="02020603050405020304" pitchFamily="18" charset="0"/>
              </a:rPr>
              <a:t>Hashash and Park 2001</a:t>
            </a:r>
            <a:endParaRPr lang="en-US" altLang="en-US" sz="800"/>
          </a:p>
        </p:txBody>
      </p:sp>
      <p:pic>
        <p:nvPicPr>
          <p:cNvPr id="3078" name="Picture 6" descr="Image result for ard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2555" y="790101"/>
            <a:ext cx="2338832" cy="1559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3581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04858" y="6527511"/>
            <a:ext cx="2133600" cy="365125"/>
          </a:xfrm>
        </p:spPr>
        <p:txBody>
          <a:bodyPr/>
          <a:lstStyle/>
          <a:p>
            <a:fld id="{C28CECA6-7F19-4C1D-BC05-68AD67FA2408}" type="slidenum">
              <a:rPr lang="en-US" smtClean="0"/>
              <a:t>20</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1" y="-3184"/>
            <a:ext cx="9183189" cy="74613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 y="821650"/>
            <a:ext cx="9138458" cy="369332"/>
          </a:xfrm>
          <a:prstGeom prst="rect">
            <a:avLst/>
          </a:prstGeom>
        </p:spPr>
        <p:txBody>
          <a:bodyPr wrap="square">
            <a:spAutoFit/>
          </a:bodyPr>
          <a:lstStyle/>
          <a:p>
            <a:pPr algn="ctr"/>
            <a:r>
              <a:rPr lang="en-US" alt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Site Response Analysis at Example Bridge Site in Monette, AR and Cost Savings Analysis</a:t>
            </a:r>
            <a:endParaRPr lang="en-US" dirty="0">
              <a:solidFill>
                <a:schemeClr val="tx1">
                  <a:lumMod val="75000"/>
                  <a:lumOff val="25000"/>
                </a:schemeClr>
              </a:solidFill>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84" y="1017081"/>
            <a:ext cx="7862316" cy="5561573"/>
          </a:xfrm>
          <a:prstGeom prst="rect">
            <a:avLst/>
          </a:prstGeom>
        </p:spPr>
      </p:pic>
      <p:sp>
        <p:nvSpPr>
          <p:cNvPr id="21" name="TextBox 20"/>
          <p:cNvSpPr txBox="1"/>
          <p:nvPr/>
        </p:nvSpPr>
        <p:spPr>
          <a:xfrm>
            <a:off x="751067" y="4508766"/>
            <a:ext cx="1494062" cy="738664"/>
          </a:xfrm>
          <a:prstGeom prst="rect">
            <a:avLst/>
          </a:prstGeom>
          <a:solidFill>
            <a:schemeClr val="bg1"/>
          </a:solidFill>
          <a:ln>
            <a:noFill/>
          </a:ln>
        </p:spPr>
        <p:txBody>
          <a:bodyPr wrap="square" rtlCol="0">
            <a:spAutoFit/>
          </a:bodyPr>
          <a:lstStyle/>
          <a:p>
            <a:r>
              <a:rPr lang="en-US" sz="1400" dirty="0" smtClean="0">
                <a:solidFill>
                  <a:srgbClr val="FF0000"/>
                </a:solidFill>
                <a:latin typeface="Times New Roman" panose="02020603050405020304" pitchFamily="18" charset="0"/>
                <a:cs typeface="Times New Roman" panose="02020603050405020304" pitchFamily="18" charset="0"/>
              </a:rPr>
              <a:t>Nonlinear surface spectral acceleration</a:t>
            </a:r>
            <a:endParaRPr lang="en-US" sz="1400" dirty="0">
              <a:solidFill>
                <a:srgbClr val="FF0000"/>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a:off x="1905000" y="5093732"/>
            <a:ext cx="533400" cy="5450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305848" y="4627602"/>
            <a:ext cx="1583575" cy="738664"/>
          </a:xfrm>
          <a:prstGeom prst="rect">
            <a:avLst/>
          </a:prstGeom>
          <a:solidFill>
            <a:schemeClr val="bg1"/>
          </a:solidFill>
          <a:ln>
            <a:noFill/>
          </a:ln>
        </p:spPr>
        <p:txBody>
          <a:bodyPr wrap="square" rtlCol="0">
            <a:spAutoFit/>
          </a:bodyPr>
          <a:lstStyle/>
          <a:p>
            <a:r>
              <a:rPr lang="en-US" sz="1400" dirty="0" smtClean="0">
                <a:solidFill>
                  <a:srgbClr val="66FFFF"/>
                </a:solidFill>
                <a:latin typeface="Times New Roman" panose="02020603050405020304" pitchFamily="18" charset="0"/>
                <a:cs typeface="Times New Roman" panose="02020603050405020304" pitchFamily="18" charset="0"/>
              </a:rPr>
              <a:t>Final Design surface spectral acceleration</a:t>
            </a:r>
            <a:endParaRPr lang="en-US" sz="1400" dirty="0">
              <a:solidFill>
                <a:srgbClr val="66FFFF"/>
              </a:solidFill>
              <a:latin typeface="Times New Roman" panose="02020603050405020304" pitchFamily="18" charset="0"/>
              <a:cs typeface="Times New Roman" panose="02020603050405020304" pitchFamily="18" charset="0"/>
            </a:endParaRPr>
          </a:p>
        </p:txBody>
      </p:sp>
      <p:cxnSp>
        <p:nvCxnSpPr>
          <p:cNvPr id="26" name="Straight Arrow Connector 25"/>
          <p:cNvCxnSpPr/>
          <p:nvPr/>
        </p:nvCxnSpPr>
        <p:spPr>
          <a:xfrm flipH="1" flipV="1">
            <a:off x="6172200" y="4878098"/>
            <a:ext cx="1133648" cy="1"/>
          </a:xfrm>
          <a:prstGeom prst="straightConnector1">
            <a:avLst/>
          </a:prstGeom>
          <a:ln>
            <a:solidFill>
              <a:srgbClr val="66FFFF"/>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453341" y="1505673"/>
            <a:ext cx="1137459" cy="523220"/>
          </a:xfrm>
          <a:prstGeom prst="rect">
            <a:avLst/>
          </a:prstGeom>
          <a:solidFill>
            <a:schemeClr val="bg1"/>
          </a:solidFill>
        </p:spPr>
        <p:txBody>
          <a:bodyPr wrap="square" rtlCol="0">
            <a:spAutoFit/>
          </a:bodyPr>
          <a:lstStyle/>
          <a:p>
            <a:r>
              <a:rPr lang="en-US" sz="1400" dirty="0" smtClean="0">
                <a:solidFill>
                  <a:srgbClr val="00FF00"/>
                </a:solidFill>
                <a:latin typeface="Times New Roman" panose="02020603050405020304" pitchFamily="18" charset="0"/>
                <a:cs typeface="Times New Roman" panose="02020603050405020304" pitchFamily="18" charset="0"/>
              </a:rPr>
              <a:t>Input Rock Spectrum</a:t>
            </a:r>
            <a:endParaRPr lang="en-US" sz="1400" dirty="0">
              <a:solidFill>
                <a:srgbClr val="00FF00"/>
              </a:solidFill>
              <a:latin typeface="Times New Roman" panose="02020603050405020304" pitchFamily="18" charset="0"/>
              <a:cs typeface="Times New Roman" panose="02020603050405020304" pitchFamily="18" charset="0"/>
            </a:endParaRPr>
          </a:p>
        </p:txBody>
      </p:sp>
      <p:cxnSp>
        <p:nvCxnSpPr>
          <p:cNvPr id="30" name="Straight Arrow Connector 29"/>
          <p:cNvCxnSpPr/>
          <p:nvPr/>
        </p:nvCxnSpPr>
        <p:spPr>
          <a:xfrm flipH="1">
            <a:off x="2245128" y="2036067"/>
            <a:ext cx="7240" cy="425669"/>
          </a:xfrm>
          <a:prstGeom prst="straightConnector1">
            <a:avLst/>
          </a:prstGeom>
          <a:ln>
            <a:solidFill>
              <a:srgbClr val="00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0493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04858" y="6527511"/>
            <a:ext cx="2133600" cy="365125"/>
          </a:xfrm>
        </p:spPr>
        <p:txBody>
          <a:bodyPr/>
          <a:lstStyle/>
          <a:p>
            <a:fld id="{C28CECA6-7F19-4C1D-BC05-68AD67FA2408}" type="slidenum">
              <a:rPr lang="en-US" smtClean="0"/>
              <a:t>21</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1" y="-3184"/>
            <a:ext cx="9183189" cy="74613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 y="821650"/>
            <a:ext cx="9138458" cy="369332"/>
          </a:xfrm>
          <a:prstGeom prst="rect">
            <a:avLst/>
          </a:prstGeom>
        </p:spPr>
        <p:txBody>
          <a:bodyPr wrap="square">
            <a:spAutoFit/>
          </a:bodyPr>
          <a:lstStyle/>
          <a:p>
            <a:pPr algn="ctr"/>
            <a:r>
              <a:rPr lang="en-US" alt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Site Response Analysis at Example Bridge Site in Monette, AR and Cost Savings Analysis</a:t>
            </a:r>
            <a:endParaRPr lang="en-US" dirty="0">
              <a:solidFill>
                <a:schemeClr val="tx1">
                  <a:lumMod val="75000"/>
                  <a:lumOff val="25000"/>
                </a:schemeClr>
              </a:solidFill>
            </a:endParaRPr>
          </a:p>
        </p:txBody>
      </p:sp>
      <p:sp>
        <p:nvSpPr>
          <p:cNvPr id="17" name="TextBox 16"/>
          <p:cNvSpPr txBox="1"/>
          <p:nvPr/>
        </p:nvSpPr>
        <p:spPr>
          <a:xfrm>
            <a:off x="152400" y="1299210"/>
            <a:ext cx="5715000" cy="4678204"/>
          </a:xfrm>
          <a:prstGeom prst="rect">
            <a:avLst/>
          </a:prstGeom>
          <a:noFill/>
        </p:spPr>
        <p:txBody>
          <a:bodyPr wrap="square" rtlCol="0">
            <a:spAutoFit/>
          </a:bodyPr>
          <a:lstStyle/>
          <a:p>
            <a:r>
              <a:rPr lang="en-US" u="sng" dirty="0" smtClean="0">
                <a:latin typeface="Times New Roman" panose="02020603050405020304" pitchFamily="18" charset="0"/>
                <a:cs typeface="Times New Roman" panose="02020603050405020304" pitchFamily="18" charset="0"/>
              </a:rPr>
              <a:t>Bridge/Project aspects considered in Bridge Redesign</a:t>
            </a:r>
          </a:p>
          <a:p>
            <a:endParaRPr lang="en-US" sz="1400" u="sng"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Seismic Site Classification based on shear wave velocity</a:t>
            </a: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Seismic Performance Zone based on Spectral Acceleration at 1 second period</a:t>
            </a: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 Reduced Seismic demand on Bridge components</a:t>
            </a:r>
          </a:p>
          <a:p>
            <a:pPr marL="742950" lvl="1"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Restraining blocks</a:t>
            </a:r>
          </a:p>
          <a:p>
            <a:pPr marL="742950" lvl="1"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Column/pile </a:t>
            </a:r>
            <a:r>
              <a:rPr lang="en-US" sz="1400" dirty="0" smtClean="0">
                <a:latin typeface="Times New Roman" panose="02020603050405020304" pitchFamily="18" charset="0"/>
                <a:cs typeface="Times New Roman" panose="02020603050405020304" pitchFamily="18" charset="0"/>
              </a:rPr>
              <a:t>size</a:t>
            </a:r>
          </a:p>
          <a:p>
            <a:pPr marL="742950" lvl="1"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Pile length</a:t>
            </a: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Liquefaction Resistance </a:t>
            </a: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Embankment Design</a:t>
            </a:r>
          </a:p>
          <a:p>
            <a:pPr marL="742950" lvl="1" indent="-285750">
              <a:buFont typeface="Arial" panose="020B0604020202020204" pitchFamily="34" charset="0"/>
              <a:buChar char="•"/>
            </a:pPr>
            <a:endParaRPr lang="en-US" sz="1400" dirty="0" smtClean="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sz="1400" dirty="0" smtClean="0">
              <a:latin typeface="Times New Roman" panose="02020603050405020304" pitchFamily="18" charset="0"/>
              <a:cs typeface="Times New Roman" panose="02020603050405020304" pitchFamily="18" charset="0"/>
            </a:endParaRPr>
          </a:p>
          <a:p>
            <a:endParaRPr lang="en-US" sz="1400" u="sng" dirty="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 Cost reductions and cost savings</a:t>
            </a:r>
          </a:p>
          <a:p>
            <a:r>
              <a:rPr lang="en-US" sz="1400" dirty="0" smtClean="0">
                <a:latin typeface="Times New Roman" panose="02020603050405020304" pitchFamily="18" charset="0"/>
                <a:cs typeface="Times New Roman" panose="02020603050405020304" pitchFamily="18" charset="0"/>
              </a:rPr>
              <a:t>are based on original bid items for</a:t>
            </a:r>
          </a:p>
          <a:p>
            <a:r>
              <a:rPr lang="en-US" sz="1400" dirty="0" smtClean="0">
                <a:latin typeface="Times New Roman" panose="02020603050405020304" pitchFamily="18" charset="0"/>
                <a:cs typeface="Times New Roman" panose="02020603050405020304" pitchFamily="18" charset="0"/>
              </a:rPr>
              <a:t>the bridge</a:t>
            </a:r>
            <a:endParaRPr lang="en-US" sz="1400" dirty="0">
              <a:latin typeface="Times New Roman" panose="02020603050405020304" pitchFamily="18" charset="0"/>
              <a:cs typeface="Times New Roman" panose="02020603050405020304" pitchFamily="18" charset="0"/>
            </a:endParaRPr>
          </a:p>
        </p:txBody>
      </p:sp>
      <p:pic>
        <p:nvPicPr>
          <p:cNvPr id="21" name="Picture 2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3428999"/>
            <a:ext cx="5975634" cy="3072459"/>
          </a:xfrm>
          <a:prstGeom prst="rect">
            <a:avLst/>
          </a:prstGeom>
          <a:noFill/>
        </p:spPr>
      </p:pic>
      <p:sp>
        <p:nvSpPr>
          <p:cNvPr id="2" name="Oval 1"/>
          <p:cNvSpPr/>
          <p:nvPr/>
        </p:nvSpPr>
        <p:spPr>
          <a:xfrm>
            <a:off x="6553200" y="4876800"/>
            <a:ext cx="22098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048000" y="4788188"/>
            <a:ext cx="2438400" cy="11554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448300" y="3949989"/>
            <a:ext cx="3422934"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255135"/>
            <a:ext cx="1900939" cy="2242957"/>
          </a:xfrm>
          <a:prstGeom prst="rect">
            <a:avLst/>
          </a:prstGeom>
          <a:noFill/>
        </p:spPr>
      </p:pic>
    </p:spTree>
    <p:extLst>
      <p:ext uri="{BB962C8B-B14F-4D97-AF65-F5344CB8AC3E}">
        <p14:creationId xmlns:p14="http://schemas.microsoft.com/office/powerpoint/2010/main" val="222085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9" end="9"/>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13" end="13"/>
                                            </p:txEl>
                                          </p:spTgt>
                                        </p:tgtEl>
                                        <p:attrNameLst>
                                          <p:attrName>style.visibility</p:attrName>
                                        </p:attrNameLst>
                                      </p:cBhvr>
                                      <p:to>
                                        <p:strVal val="visible"/>
                                      </p:to>
                                    </p:set>
                                  </p:childTnLst>
                                </p:cTn>
                              </p:par>
                            </p:childTnLst>
                          </p:cTn>
                        </p:par>
                        <p:par>
                          <p:cTn id="31" fill="hold">
                            <p:stCondLst>
                              <p:cond delay="0"/>
                            </p:stCondLst>
                            <p:childTnLst>
                              <p:par>
                                <p:cTn id="32" presetID="2" presetClass="entr" presetSubtype="2"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1+#ppt_w/2"/>
                                          </p:val>
                                        </p:tav>
                                        <p:tav tm="100000">
                                          <p:val>
                                            <p:strVal val="#ppt_x"/>
                                          </p:val>
                                        </p:tav>
                                      </p:tavLst>
                                    </p:anim>
                                    <p:anim calcmode="lin" valueType="num">
                                      <p:cBhvr additive="base">
                                        <p:cTn id="35"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04858" y="6527511"/>
            <a:ext cx="2133600" cy="365125"/>
          </a:xfrm>
        </p:spPr>
        <p:txBody>
          <a:bodyPr/>
          <a:lstStyle/>
          <a:p>
            <a:fld id="{C28CECA6-7F19-4C1D-BC05-68AD67FA2408}" type="slidenum">
              <a:rPr lang="en-US" smtClean="0"/>
              <a:t>22</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1" y="-3184"/>
            <a:ext cx="9183189" cy="74613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 y="821650"/>
            <a:ext cx="9138458" cy="369332"/>
          </a:xfrm>
          <a:prstGeom prst="rect">
            <a:avLst/>
          </a:prstGeom>
        </p:spPr>
        <p:txBody>
          <a:bodyPr wrap="square">
            <a:spAutoFit/>
          </a:bodyPr>
          <a:lstStyle/>
          <a:p>
            <a:pPr algn="ctr"/>
            <a:r>
              <a:rPr lang="en-US" alt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Site Response Analysis at Example Bridge Site in Monette, AR and Cost Savings Analysis</a:t>
            </a:r>
            <a:endParaRPr lang="en-US" dirty="0">
              <a:solidFill>
                <a:schemeClr val="tx1">
                  <a:lumMod val="75000"/>
                  <a:lumOff val="25000"/>
                </a:schemeClr>
              </a:solidFill>
            </a:endParaRPr>
          </a:p>
        </p:txBody>
      </p:sp>
      <p:sp>
        <p:nvSpPr>
          <p:cNvPr id="17" name="TextBox 16"/>
          <p:cNvSpPr txBox="1"/>
          <p:nvPr/>
        </p:nvSpPr>
        <p:spPr>
          <a:xfrm>
            <a:off x="152400" y="1299210"/>
            <a:ext cx="5715000" cy="1661993"/>
          </a:xfrm>
          <a:prstGeom prst="rect">
            <a:avLst/>
          </a:prstGeom>
          <a:noFill/>
        </p:spPr>
        <p:txBody>
          <a:bodyPr wrap="square" rtlCol="0">
            <a:spAutoFit/>
          </a:bodyPr>
          <a:lstStyle/>
          <a:p>
            <a:r>
              <a:rPr lang="en-US" u="sng" dirty="0" smtClean="0">
                <a:latin typeface="Times New Roman" panose="02020603050405020304" pitchFamily="18" charset="0"/>
                <a:cs typeface="Times New Roman" panose="02020603050405020304" pitchFamily="18" charset="0"/>
              </a:rPr>
              <a:t>Bridge/Project aspects considered in Bridge Redesign</a:t>
            </a:r>
          </a:p>
          <a:p>
            <a:endParaRPr lang="en-US" sz="1400" u="sng" dirty="0">
              <a:solidFill>
                <a:srgbClr val="FF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b="1" dirty="0" smtClean="0">
                <a:solidFill>
                  <a:srgbClr val="FF0000"/>
                </a:solidFill>
                <a:latin typeface="Times New Roman" panose="02020603050405020304" pitchFamily="18" charset="0"/>
                <a:cs typeface="Times New Roman" panose="02020603050405020304" pitchFamily="18" charset="0"/>
              </a:rPr>
              <a:t>Seismic Site Classification based on Shear Wave Velocity</a:t>
            </a:r>
          </a:p>
          <a:p>
            <a:pPr marL="285750" indent="-285750">
              <a:buFont typeface="Arial" panose="020B0604020202020204" pitchFamily="34" charset="0"/>
              <a:buChar char="•"/>
            </a:pPr>
            <a:endParaRPr lang="en-US" sz="1400" dirty="0">
              <a:solidFill>
                <a:srgbClr val="FF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b="1" dirty="0" smtClean="0">
                <a:solidFill>
                  <a:srgbClr val="FF0000"/>
                </a:solidFill>
                <a:latin typeface="Times New Roman" panose="02020603050405020304" pitchFamily="18" charset="0"/>
                <a:cs typeface="Times New Roman" panose="02020603050405020304" pitchFamily="18" charset="0"/>
              </a:rPr>
              <a:t>Seismic Performance Zone based on Spectral Acceleration at 1 second period</a:t>
            </a:r>
            <a:endParaRPr lang="en-US" sz="1400" u="sng" dirty="0">
              <a:solidFill>
                <a:srgbClr val="FF0000"/>
              </a:solidFill>
              <a:latin typeface="Times New Roman" panose="02020603050405020304" pitchFamily="18" charset="0"/>
              <a:cs typeface="Times New Roman" panose="02020603050405020304" pitchFamily="18" charset="0"/>
            </a:endParaRPr>
          </a:p>
          <a:p>
            <a:r>
              <a:rPr lang="en-US" sz="1400" u="sng" dirty="0" smtClean="0">
                <a:latin typeface="Times New Roman" panose="02020603050405020304" pitchFamily="18" charset="0"/>
                <a:cs typeface="Times New Roman" panose="02020603050405020304" pitchFamily="18" charset="0"/>
              </a:rPr>
              <a:t> </a:t>
            </a:r>
            <a:endParaRPr lang="en-US" sz="1400" u="sng"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6324" y="2881437"/>
            <a:ext cx="5715000" cy="2154436"/>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No change in either Seismic Site Classification or Performance Zone</a:t>
            </a:r>
          </a:p>
          <a:p>
            <a:endParaRPr lang="en-US" sz="1400" dirty="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Site classification groups are often so wide that one would need to be near an edge to possibly see an improvement.</a:t>
            </a:r>
          </a:p>
          <a:p>
            <a:endParaRPr lang="en-US" sz="1400" dirty="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Original S</a:t>
            </a:r>
            <a:r>
              <a:rPr lang="en-US" sz="1400" baseline="-25000" dirty="0" smtClean="0">
                <a:latin typeface="Times New Roman" panose="02020603050405020304" pitchFamily="18" charset="0"/>
                <a:cs typeface="Times New Roman" panose="02020603050405020304" pitchFamily="18" charset="0"/>
              </a:rPr>
              <a:t>D1</a:t>
            </a:r>
            <a:r>
              <a:rPr lang="en-US" sz="1400" dirty="0" smtClean="0">
                <a:latin typeface="Times New Roman" panose="02020603050405020304" pitchFamily="18" charset="0"/>
                <a:cs typeface="Times New Roman" panose="02020603050405020304" pitchFamily="18" charset="0"/>
              </a:rPr>
              <a:t> value of 0.694g </a:t>
            </a:r>
            <a:r>
              <a:rPr lang="en-US" sz="1400" smtClean="0">
                <a:latin typeface="Times New Roman" panose="02020603050405020304" pitchFamily="18" charset="0"/>
                <a:cs typeface="Times New Roman" panose="02020603050405020304" pitchFamily="18" charset="0"/>
              </a:rPr>
              <a:t>was too </a:t>
            </a:r>
            <a:r>
              <a:rPr lang="en-US" sz="1400" dirty="0" smtClean="0">
                <a:latin typeface="Times New Roman" panose="02020603050405020304" pitchFamily="18" charset="0"/>
                <a:cs typeface="Times New Roman" panose="02020603050405020304" pitchFamily="18" charset="0"/>
              </a:rPr>
              <a:t>far from the cutoff for Seismic Zone 3 plus having liquefiable layers in the subsurface forced Seismic Zone 4</a:t>
            </a:r>
            <a:endParaRPr lang="en-US" sz="1400" dirty="0">
              <a:latin typeface="Times New Roman" panose="02020603050405020304" pitchFamily="18" charset="0"/>
              <a:cs typeface="Times New Roman" panose="02020603050405020304" pitchFamily="18" charset="0"/>
            </a:endParaRPr>
          </a:p>
          <a:p>
            <a:r>
              <a:rPr lang="en-US" sz="1400" u="sng" dirty="0" smtClean="0">
                <a:latin typeface="Times New Roman" panose="02020603050405020304" pitchFamily="18" charset="0"/>
                <a:cs typeface="Times New Roman" panose="02020603050405020304" pitchFamily="18" charset="0"/>
              </a:rPr>
              <a:t> </a:t>
            </a:r>
            <a:endParaRPr lang="en-US" sz="1400" u="sng" dirty="0">
              <a:latin typeface="Times New Roman" panose="02020603050405020304" pitchFamily="18" charset="0"/>
              <a:cs typeface="Times New Roman" panose="02020603050405020304" pitchFamily="18" charset="0"/>
            </a:endParaRPr>
          </a:p>
        </p:txBody>
      </p:sp>
      <p:pic>
        <p:nvPicPr>
          <p:cNvPr id="9" name="Picture 8"/>
          <p:cNvPicPr/>
          <p:nvPr/>
        </p:nvPicPr>
        <p:blipFill rotWithShape="1">
          <a:blip r:embed="rId3">
            <a:extLst>
              <a:ext uri="{28A0092B-C50C-407E-A947-70E740481C1C}">
                <a14:useLocalDpi xmlns:a14="http://schemas.microsoft.com/office/drawing/2010/main" val="0"/>
              </a:ext>
            </a:extLst>
          </a:blip>
          <a:srcRect t="17970"/>
          <a:stretch/>
        </p:blipFill>
        <p:spPr bwMode="auto">
          <a:xfrm>
            <a:off x="52648" y="5020539"/>
            <a:ext cx="4636135" cy="14903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52590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04858" y="6527511"/>
            <a:ext cx="2133600" cy="365125"/>
          </a:xfrm>
        </p:spPr>
        <p:txBody>
          <a:bodyPr/>
          <a:lstStyle/>
          <a:p>
            <a:fld id="{C28CECA6-7F19-4C1D-BC05-68AD67FA2408}" type="slidenum">
              <a:rPr lang="en-US" smtClean="0"/>
              <a:t>23</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1" y="-3184"/>
            <a:ext cx="9183189" cy="74613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 y="821650"/>
            <a:ext cx="9138458" cy="369332"/>
          </a:xfrm>
          <a:prstGeom prst="rect">
            <a:avLst/>
          </a:prstGeom>
        </p:spPr>
        <p:txBody>
          <a:bodyPr wrap="square">
            <a:spAutoFit/>
          </a:bodyPr>
          <a:lstStyle/>
          <a:p>
            <a:pPr algn="ctr"/>
            <a:r>
              <a:rPr lang="en-US" alt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Site Response Analysis at Example Bridge Site in Monette, AR and Cost Savings Analysis</a:t>
            </a:r>
            <a:endParaRPr lang="en-US" dirty="0">
              <a:solidFill>
                <a:schemeClr val="tx1">
                  <a:lumMod val="75000"/>
                  <a:lumOff val="25000"/>
                </a:schemeClr>
              </a:solidFill>
            </a:endParaRPr>
          </a:p>
        </p:txBody>
      </p:sp>
      <p:sp>
        <p:nvSpPr>
          <p:cNvPr id="17" name="TextBox 16"/>
          <p:cNvSpPr txBox="1"/>
          <p:nvPr/>
        </p:nvSpPr>
        <p:spPr>
          <a:xfrm>
            <a:off x="152400" y="1299210"/>
            <a:ext cx="5715000" cy="1661993"/>
          </a:xfrm>
          <a:prstGeom prst="rect">
            <a:avLst/>
          </a:prstGeom>
          <a:noFill/>
        </p:spPr>
        <p:txBody>
          <a:bodyPr wrap="square" rtlCol="0">
            <a:spAutoFit/>
          </a:bodyPr>
          <a:lstStyle/>
          <a:p>
            <a:r>
              <a:rPr lang="en-US" u="sng" dirty="0" smtClean="0">
                <a:latin typeface="Times New Roman" panose="02020603050405020304" pitchFamily="18" charset="0"/>
                <a:cs typeface="Times New Roman" panose="02020603050405020304" pitchFamily="18" charset="0"/>
              </a:rPr>
              <a:t>Bridge/Project aspects considered in Bridge Redesign</a:t>
            </a:r>
          </a:p>
          <a:p>
            <a:endParaRPr lang="en-US" sz="1400" u="sng"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smtClean="0">
                <a:solidFill>
                  <a:srgbClr val="FF0000"/>
                </a:solidFill>
                <a:latin typeface="Times New Roman" panose="02020603050405020304" pitchFamily="18" charset="0"/>
                <a:cs typeface="Times New Roman" panose="02020603050405020304" pitchFamily="18" charset="0"/>
              </a:rPr>
              <a:t> </a:t>
            </a:r>
            <a:r>
              <a:rPr lang="en-US" sz="1400" b="1" dirty="0" smtClean="0">
                <a:solidFill>
                  <a:srgbClr val="FF0000"/>
                </a:solidFill>
                <a:latin typeface="Times New Roman" panose="02020603050405020304" pitchFamily="18" charset="0"/>
                <a:cs typeface="Times New Roman" panose="02020603050405020304" pitchFamily="18" charset="0"/>
              </a:rPr>
              <a:t>Reduced Seismic demand on Bridge components</a:t>
            </a:r>
          </a:p>
          <a:p>
            <a:pPr marL="742950" lvl="1" indent="-285750">
              <a:buFont typeface="Arial" panose="020B0604020202020204" pitchFamily="34" charset="0"/>
              <a:buChar char="•"/>
            </a:pPr>
            <a:r>
              <a:rPr lang="en-US" sz="1400" b="1" dirty="0" smtClean="0">
                <a:solidFill>
                  <a:srgbClr val="FF0000"/>
                </a:solidFill>
                <a:latin typeface="Times New Roman" panose="02020603050405020304" pitchFamily="18" charset="0"/>
                <a:cs typeface="Times New Roman" panose="02020603050405020304" pitchFamily="18" charset="0"/>
              </a:rPr>
              <a:t>Restraining blocks</a:t>
            </a:r>
          </a:p>
          <a:p>
            <a:pPr marL="742950" lvl="1" indent="-285750">
              <a:buFont typeface="Arial" panose="020B0604020202020204" pitchFamily="34" charset="0"/>
              <a:buChar char="•"/>
            </a:pPr>
            <a:r>
              <a:rPr lang="en-US" sz="1400" b="1" dirty="0" smtClean="0">
                <a:solidFill>
                  <a:srgbClr val="FF0000"/>
                </a:solidFill>
                <a:latin typeface="Times New Roman" panose="02020603050405020304" pitchFamily="18" charset="0"/>
                <a:cs typeface="Times New Roman" panose="02020603050405020304" pitchFamily="18" charset="0"/>
              </a:rPr>
              <a:t>Column/pile size</a:t>
            </a:r>
          </a:p>
          <a:p>
            <a:pPr marL="742950" lvl="1" indent="-285750">
              <a:buFont typeface="Arial" panose="020B0604020202020204" pitchFamily="34" charset="0"/>
              <a:buChar char="•"/>
            </a:pPr>
            <a:r>
              <a:rPr lang="en-US" sz="1400" b="1" dirty="0" smtClean="0">
                <a:solidFill>
                  <a:srgbClr val="FF0000"/>
                </a:solidFill>
                <a:latin typeface="Times New Roman" panose="02020603050405020304" pitchFamily="18" charset="0"/>
                <a:cs typeface="Times New Roman" panose="02020603050405020304" pitchFamily="18" charset="0"/>
              </a:rPr>
              <a:t>Pile length</a:t>
            </a:r>
          </a:p>
          <a:p>
            <a:r>
              <a:rPr lang="en-US" sz="1400" u="sng" dirty="0" smtClean="0">
                <a:latin typeface="Times New Roman" panose="02020603050405020304" pitchFamily="18" charset="0"/>
                <a:cs typeface="Times New Roman" panose="02020603050405020304" pitchFamily="18" charset="0"/>
              </a:rPr>
              <a:t> </a:t>
            </a:r>
            <a:endParaRPr lang="en-US" sz="1400" u="sng" dirty="0">
              <a:latin typeface="Times New Roman" panose="02020603050405020304" pitchFamily="18" charset="0"/>
              <a:cs typeface="Times New Roman" panose="02020603050405020304" pitchFamily="18" charset="0"/>
            </a:endParaRPr>
          </a:p>
        </p:txBody>
      </p:sp>
      <p:sp>
        <p:nvSpPr>
          <p:cNvPr id="9" name="Slide Number Placeholder 1"/>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592FCC-23B6-403C-A95E-52B06EE483F0}" type="slidenum">
              <a:rPr lang="en-US" smtClean="0">
                <a:solidFill>
                  <a:schemeClr val="tx1"/>
                </a:solidFill>
              </a:rPr>
              <a:pPr/>
              <a:t>23</a:t>
            </a:fld>
            <a:endParaRPr lang="en-US" dirty="0">
              <a:solidFill>
                <a:schemeClr val="tx1"/>
              </a:solidFill>
            </a:endParaRPr>
          </a:p>
        </p:txBody>
      </p:sp>
      <p:grpSp>
        <p:nvGrpSpPr>
          <p:cNvPr id="10" name="Group 9"/>
          <p:cNvGrpSpPr/>
          <p:nvPr/>
        </p:nvGrpSpPr>
        <p:grpSpPr>
          <a:xfrm>
            <a:off x="2505809" y="2689959"/>
            <a:ext cx="4281854" cy="1182565"/>
            <a:chOff x="677007" y="2628900"/>
            <a:chExt cx="4281854" cy="1182565"/>
          </a:xfrm>
        </p:grpSpPr>
        <p:pic>
          <p:nvPicPr>
            <p:cNvPr id="12" name="Picture 11"/>
            <p:cNvPicPr/>
            <p:nvPr/>
          </p:nvPicPr>
          <p:blipFill rotWithShape="1">
            <a:blip r:embed="rId3" cstate="print">
              <a:extLst>
                <a:ext uri="{28A0092B-C50C-407E-A947-70E740481C1C}">
                  <a14:useLocalDpi xmlns:a14="http://schemas.microsoft.com/office/drawing/2010/main" val="0"/>
                </a:ext>
              </a:extLst>
            </a:blip>
            <a:srcRect l="9794" t="52374" b="34512"/>
            <a:stretch/>
          </p:blipFill>
          <p:spPr bwMode="auto">
            <a:xfrm>
              <a:off x="677007" y="2628900"/>
              <a:ext cx="4281854" cy="562708"/>
            </a:xfrm>
            <a:prstGeom prst="rect">
              <a:avLst/>
            </a:prstGeom>
            <a:noFill/>
            <a:ln>
              <a:noFill/>
            </a:ln>
            <a:extLst>
              <a:ext uri="{53640926-AAD7-44D8-BBD7-CCE9431645EC}">
                <a14:shadowObscured xmlns:a14="http://schemas.microsoft.com/office/drawing/2010/main"/>
              </a:ext>
            </a:extLst>
          </p:spPr>
        </p:pic>
        <p:cxnSp>
          <p:nvCxnSpPr>
            <p:cNvPr id="13" name="Straight Connector 12"/>
            <p:cNvCxnSpPr/>
            <p:nvPr/>
          </p:nvCxnSpPr>
          <p:spPr>
            <a:xfrm>
              <a:off x="1063869" y="2769577"/>
              <a:ext cx="0" cy="6945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601308" y="2812073"/>
              <a:ext cx="0" cy="8367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717430" y="2769577"/>
              <a:ext cx="0" cy="10287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458915" y="2782765"/>
              <a:ext cx="0" cy="10287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209192" y="2769577"/>
              <a:ext cx="0" cy="10287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941884" y="2769577"/>
              <a:ext cx="0" cy="10287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81724" y="4631174"/>
            <a:ext cx="4281854" cy="691662"/>
            <a:chOff x="677007" y="2624892"/>
            <a:chExt cx="4281854" cy="691662"/>
          </a:xfrm>
        </p:grpSpPr>
        <p:pic>
          <p:nvPicPr>
            <p:cNvPr id="21" name="Picture 20"/>
            <p:cNvPicPr/>
            <p:nvPr/>
          </p:nvPicPr>
          <p:blipFill rotWithShape="1">
            <a:blip r:embed="rId3" cstate="print">
              <a:extLst>
                <a:ext uri="{28A0092B-C50C-407E-A947-70E740481C1C}">
                  <a14:useLocalDpi xmlns:a14="http://schemas.microsoft.com/office/drawing/2010/main" val="0"/>
                </a:ext>
              </a:extLst>
            </a:blip>
            <a:srcRect l="9794" t="52281" b="34512"/>
            <a:stretch/>
          </p:blipFill>
          <p:spPr bwMode="auto">
            <a:xfrm>
              <a:off x="677007" y="2624892"/>
              <a:ext cx="4281854" cy="566716"/>
            </a:xfrm>
            <a:prstGeom prst="rect">
              <a:avLst/>
            </a:prstGeom>
            <a:noFill/>
            <a:ln>
              <a:noFill/>
            </a:ln>
            <a:extLst>
              <a:ext uri="{53640926-AAD7-44D8-BBD7-CCE9431645EC}">
                <a14:shadowObscured xmlns:a14="http://schemas.microsoft.com/office/drawing/2010/main"/>
              </a:ext>
            </a:extLst>
          </p:spPr>
        </p:pic>
        <p:cxnSp>
          <p:nvCxnSpPr>
            <p:cNvPr id="22" name="Straight Connector 21"/>
            <p:cNvCxnSpPr/>
            <p:nvPr/>
          </p:nvCxnSpPr>
          <p:spPr>
            <a:xfrm>
              <a:off x="1063869" y="2769577"/>
              <a:ext cx="0" cy="5469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601308" y="2812073"/>
              <a:ext cx="0" cy="3795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717430" y="2769577"/>
              <a:ext cx="0" cy="54697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458915" y="2782765"/>
              <a:ext cx="0" cy="533789"/>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209192" y="2769577"/>
              <a:ext cx="0" cy="54697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941884" y="2769577"/>
              <a:ext cx="0" cy="546977"/>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4852033" y="4460180"/>
            <a:ext cx="4281854" cy="864532"/>
            <a:chOff x="6469673" y="4048514"/>
            <a:chExt cx="4281854" cy="864532"/>
          </a:xfrm>
        </p:grpSpPr>
        <p:grpSp>
          <p:nvGrpSpPr>
            <p:cNvPr id="29" name="Group 28"/>
            <p:cNvGrpSpPr/>
            <p:nvPr/>
          </p:nvGrpSpPr>
          <p:grpSpPr>
            <a:xfrm>
              <a:off x="6469673" y="4048514"/>
              <a:ext cx="4281854" cy="837078"/>
              <a:chOff x="677007" y="2627091"/>
              <a:chExt cx="4281854" cy="837078"/>
            </a:xfrm>
          </p:grpSpPr>
          <p:pic>
            <p:nvPicPr>
              <p:cNvPr id="34" name="Picture 33"/>
              <p:cNvPicPr/>
              <p:nvPr/>
            </p:nvPicPr>
            <p:blipFill rotWithShape="1">
              <a:blip r:embed="rId3" cstate="print">
                <a:extLst>
                  <a:ext uri="{28A0092B-C50C-407E-A947-70E740481C1C}">
                    <a14:useLocalDpi xmlns:a14="http://schemas.microsoft.com/office/drawing/2010/main" val="0"/>
                  </a:ext>
                </a:extLst>
              </a:blip>
              <a:srcRect l="9794" t="52332" b="34512"/>
              <a:stretch/>
            </p:blipFill>
            <p:spPr bwMode="auto">
              <a:xfrm>
                <a:off x="677007" y="2627091"/>
                <a:ext cx="4281854" cy="564517"/>
              </a:xfrm>
              <a:prstGeom prst="rect">
                <a:avLst/>
              </a:prstGeom>
              <a:noFill/>
              <a:ln>
                <a:noFill/>
              </a:ln>
              <a:extLst>
                <a:ext uri="{53640926-AAD7-44D8-BBD7-CCE9431645EC}">
                  <a14:shadowObscured xmlns:a14="http://schemas.microsoft.com/office/drawing/2010/main"/>
                </a:ext>
              </a:extLst>
            </p:spPr>
          </p:pic>
          <p:cxnSp>
            <p:nvCxnSpPr>
              <p:cNvPr id="35" name="Straight Connector 34"/>
              <p:cNvCxnSpPr/>
              <p:nvPr/>
            </p:nvCxnSpPr>
            <p:spPr>
              <a:xfrm>
                <a:off x="1063869" y="2769577"/>
                <a:ext cx="0" cy="6945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601308" y="2812073"/>
                <a:ext cx="0" cy="6520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a:off x="7504235" y="4191733"/>
              <a:ext cx="0" cy="6945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242788" y="4218454"/>
              <a:ext cx="0" cy="6945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9001858" y="4209317"/>
              <a:ext cx="0" cy="6945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760927" y="4191000"/>
              <a:ext cx="0" cy="6945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7045421" y="2562411"/>
            <a:ext cx="1644161" cy="1488198"/>
            <a:chOff x="8250115" y="1019909"/>
            <a:chExt cx="1644161" cy="1488198"/>
          </a:xfrm>
        </p:grpSpPr>
        <p:grpSp>
          <p:nvGrpSpPr>
            <p:cNvPr id="38" name="Group 37"/>
            <p:cNvGrpSpPr/>
            <p:nvPr/>
          </p:nvGrpSpPr>
          <p:grpSpPr>
            <a:xfrm>
              <a:off x="8250115" y="1019909"/>
              <a:ext cx="1644161" cy="1488198"/>
              <a:chOff x="8358228" y="979919"/>
              <a:chExt cx="1644161" cy="1342522"/>
            </a:xfrm>
          </p:grpSpPr>
          <p:grpSp>
            <p:nvGrpSpPr>
              <p:cNvPr id="41" name="Group 40"/>
              <p:cNvGrpSpPr/>
              <p:nvPr/>
            </p:nvGrpSpPr>
            <p:grpSpPr>
              <a:xfrm>
                <a:off x="8480180" y="1409861"/>
                <a:ext cx="1472712" cy="815924"/>
                <a:chOff x="8480180" y="1409861"/>
                <a:chExt cx="3674534" cy="815924"/>
              </a:xfrm>
            </p:grpSpPr>
            <p:cxnSp>
              <p:nvCxnSpPr>
                <p:cNvPr id="43" name="Straight Connector 42"/>
                <p:cNvCxnSpPr/>
                <p:nvPr/>
              </p:nvCxnSpPr>
              <p:spPr>
                <a:xfrm>
                  <a:off x="8480180" y="1638460"/>
                  <a:ext cx="489438"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8480180" y="2056095"/>
                  <a:ext cx="4894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969618" y="1409861"/>
                  <a:ext cx="3185096"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24” x 0.5”</a:t>
                  </a:r>
                  <a:endParaRPr lang="en-US" sz="2000" dirty="0">
                    <a:latin typeface="Times New Roman" panose="02020603050405020304" pitchFamily="18" charset="0"/>
                    <a:cs typeface="Times New Roman" panose="02020603050405020304" pitchFamily="18" charset="0"/>
                  </a:endParaRPr>
                </a:p>
              </p:txBody>
            </p:sp>
            <p:sp>
              <p:nvSpPr>
                <p:cNvPr id="46" name="TextBox 45"/>
                <p:cNvSpPr txBox="1"/>
                <p:nvPr/>
              </p:nvSpPr>
              <p:spPr>
                <a:xfrm>
                  <a:off x="8969618" y="1825675"/>
                  <a:ext cx="3185096" cy="400110"/>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18” x 0.5”</a:t>
                  </a:r>
                  <a:endParaRPr lang="en-US" sz="2000" dirty="0">
                    <a:latin typeface="Times New Roman" panose="02020603050405020304" pitchFamily="18" charset="0"/>
                    <a:cs typeface="Times New Roman" panose="02020603050405020304" pitchFamily="18" charset="0"/>
                  </a:endParaRPr>
                </a:p>
              </p:txBody>
            </p:sp>
          </p:grpSp>
          <p:sp>
            <p:nvSpPr>
              <p:cNvPr id="42" name="Rectangle 41"/>
              <p:cNvSpPr/>
              <p:nvPr/>
            </p:nvSpPr>
            <p:spPr>
              <a:xfrm>
                <a:off x="8358228" y="979919"/>
                <a:ext cx="1644161" cy="13425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Box 39"/>
            <p:cNvSpPr txBox="1"/>
            <p:nvPr/>
          </p:nvSpPr>
          <p:spPr>
            <a:xfrm>
              <a:off x="8250116" y="1073118"/>
              <a:ext cx="1644160" cy="461665"/>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Piles</a:t>
              </a:r>
              <a:endParaRPr lang="en-US" sz="2400" dirty="0">
                <a:latin typeface="Times New Roman" panose="02020603050405020304" pitchFamily="18" charset="0"/>
                <a:cs typeface="Times New Roman" panose="02020603050405020304" pitchFamily="18" charset="0"/>
              </a:endParaRPr>
            </a:p>
          </p:txBody>
        </p:sp>
      </p:grpSp>
      <p:cxnSp>
        <p:nvCxnSpPr>
          <p:cNvPr id="47" name="Straight Arrow Connector 46"/>
          <p:cNvCxnSpPr>
            <a:endCxn id="21" idx="0"/>
          </p:cNvCxnSpPr>
          <p:nvPr/>
        </p:nvCxnSpPr>
        <p:spPr>
          <a:xfrm flipH="1">
            <a:off x="2222651" y="3137427"/>
            <a:ext cx="2388195" cy="1493747"/>
          </a:xfrm>
          <a:prstGeom prst="straightConnector1">
            <a:avLst/>
          </a:prstGeom>
          <a:ln w="571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34" idx="0"/>
          </p:cNvCxnSpPr>
          <p:nvPr/>
        </p:nvCxnSpPr>
        <p:spPr>
          <a:xfrm>
            <a:off x="4604206" y="3152364"/>
            <a:ext cx="2388754" cy="1307816"/>
          </a:xfrm>
          <a:prstGeom prst="straightConnector1">
            <a:avLst/>
          </a:prstGeom>
          <a:ln w="571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49761" y="5289844"/>
            <a:ext cx="3332140"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24” Column Structure</a:t>
            </a:r>
            <a:endParaRPr lang="en-US" sz="2400" i="1" dirty="0">
              <a:latin typeface="Times New Roman" panose="02020603050405020304" pitchFamily="18" charset="0"/>
              <a:cs typeface="Times New Roman" panose="02020603050405020304" pitchFamily="18" charset="0"/>
            </a:endParaRPr>
          </a:p>
        </p:txBody>
      </p:sp>
      <p:sp>
        <p:nvSpPr>
          <p:cNvPr id="50" name="TextBox 49"/>
          <p:cNvSpPr txBox="1"/>
          <p:nvPr/>
        </p:nvSpPr>
        <p:spPr>
          <a:xfrm>
            <a:off x="5495719" y="5264266"/>
            <a:ext cx="3332140" cy="461665"/>
          </a:xfrm>
          <a:prstGeom prst="rect">
            <a:avLst/>
          </a:prstGeom>
          <a:noFill/>
        </p:spPr>
        <p:txBody>
          <a:bodyPr wrap="square" rtlCol="0">
            <a:spAutoFit/>
          </a:bodyPr>
          <a:lstStyle/>
          <a:p>
            <a:r>
              <a:rPr lang="en-US" sz="2400" b="1" i="1" dirty="0" smtClean="0">
                <a:latin typeface="Times New Roman" panose="02020603050405020304" pitchFamily="18" charset="0"/>
                <a:cs typeface="Times New Roman" panose="02020603050405020304" pitchFamily="18" charset="0"/>
              </a:rPr>
              <a:t>18” Column Structure</a:t>
            </a:r>
            <a:endParaRPr lang="en-US" sz="2400" i="1" dirty="0">
              <a:latin typeface="Times New Roman" panose="02020603050405020304" pitchFamily="18" charset="0"/>
              <a:cs typeface="Times New Roman" panose="02020603050405020304" pitchFamily="18" charset="0"/>
            </a:endParaRPr>
          </a:p>
        </p:txBody>
      </p:sp>
      <p:sp>
        <p:nvSpPr>
          <p:cNvPr id="51" name="TextBox 50"/>
          <p:cNvSpPr txBox="1"/>
          <p:nvPr/>
        </p:nvSpPr>
        <p:spPr>
          <a:xfrm>
            <a:off x="-20179" y="5725931"/>
            <a:ext cx="4363579" cy="738664"/>
          </a:xfrm>
          <a:prstGeom prst="rect">
            <a:avLst/>
          </a:prstGeom>
          <a:noFill/>
        </p:spPr>
        <p:txBody>
          <a:bodyPr wrap="square" rtlCol="0">
            <a:spAutoFit/>
          </a:bodyPr>
          <a:lstStyle/>
          <a:p>
            <a:pPr marL="342900" indent="-34290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Reduce end bent pile lengths by 20 </a:t>
            </a:r>
            <a:r>
              <a:rPr lang="en-US" sz="1400" dirty="0" err="1" smtClean="0">
                <a:latin typeface="Times New Roman" panose="02020603050405020304" pitchFamily="18" charset="0"/>
                <a:cs typeface="Times New Roman" panose="02020603050405020304" pitchFamily="18" charset="0"/>
              </a:rPr>
              <a:t>ft</a:t>
            </a:r>
            <a:endParaRPr lang="en-US" sz="14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Reduce intermediate bent pile lengths by 4 </a:t>
            </a:r>
            <a:r>
              <a:rPr lang="en-US" sz="1400" dirty="0" err="1" smtClean="0">
                <a:latin typeface="Times New Roman" panose="02020603050405020304" pitchFamily="18" charset="0"/>
                <a:cs typeface="Times New Roman" panose="02020603050405020304" pitchFamily="18" charset="0"/>
              </a:rPr>
              <a:t>ft</a:t>
            </a:r>
            <a:endParaRPr lang="en-US" sz="14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49,489.65 savings</a:t>
            </a:r>
          </a:p>
        </p:txBody>
      </p:sp>
      <p:sp>
        <p:nvSpPr>
          <p:cNvPr id="52" name="TextBox 51"/>
          <p:cNvSpPr txBox="1"/>
          <p:nvPr/>
        </p:nvSpPr>
        <p:spPr>
          <a:xfrm>
            <a:off x="4874291" y="5632031"/>
            <a:ext cx="4333286" cy="954107"/>
          </a:xfrm>
          <a:prstGeom prst="rect">
            <a:avLst/>
          </a:prstGeom>
          <a:noFill/>
        </p:spPr>
        <p:txBody>
          <a:bodyPr wrap="square" rtlCol="0">
            <a:spAutoFit/>
          </a:bodyPr>
          <a:lstStyle/>
          <a:p>
            <a:pPr marL="342900" indent="-34290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Reduce end bent pile lengths by 20 </a:t>
            </a:r>
            <a:r>
              <a:rPr lang="en-US" sz="1400" dirty="0" err="1" smtClean="0">
                <a:latin typeface="Times New Roman" panose="02020603050405020304" pitchFamily="18" charset="0"/>
                <a:cs typeface="Times New Roman" panose="02020603050405020304" pitchFamily="18" charset="0"/>
              </a:rPr>
              <a:t>ft</a:t>
            </a:r>
            <a:endParaRPr lang="en-US" sz="14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Reduce intermediate bent pile lengths by 14 </a:t>
            </a:r>
            <a:r>
              <a:rPr lang="en-US" sz="1400" dirty="0" err="1" smtClean="0">
                <a:latin typeface="Times New Roman" panose="02020603050405020304" pitchFamily="18" charset="0"/>
                <a:cs typeface="Times New Roman" panose="02020603050405020304" pitchFamily="18" charset="0"/>
              </a:rPr>
              <a:t>ft</a:t>
            </a:r>
            <a:r>
              <a:rPr lang="en-US" sz="1400" dirty="0" smtClean="0">
                <a:latin typeface="Times New Roman" panose="02020603050405020304" pitchFamily="18" charset="0"/>
                <a:cs typeface="Times New Roman" panose="02020603050405020304" pitchFamily="18" charset="0"/>
              </a:rPr>
              <a:t> and size of piling </a:t>
            </a:r>
          </a:p>
          <a:p>
            <a:pPr marL="342900" indent="-34290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92,392.39 savings</a:t>
            </a:r>
            <a:endParaRPr lang="en-US" sz="1400" dirty="0" smtClean="0">
              <a:latin typeface="Times New Roman" panose="02020603050405020304" pitchFamily="18" charset="0"/>
              <a:cs typeface="Times New Roman" panose="02020603050405020304" pitchFamily="18" charset="0"/>
            </a:endParaRPr>
          </a:p>
        </p:txBody>
      </p:sp>
      <p:sp>
        <p:nvSpPr>
          <p:cNvPr id="6" name="Rectangle 5"/>
          <p:cNvSpPr/>
          <p:nvPr/>
        </p:nvSpPr>
        <p:spPr>
          <a:xfrm>
            <a:off x="4590013" y="1675280"/>
            <a:ext cx="4572000" cy="646331"/>
          </a:xfrm>
          <a:prstGeom prst="rect">
            <a:avLst/>
          </a:prstGeom>
        </p:spPr>
        <p:txBody>
          <a:bodyPr>
            <a:spAutoFit/>
          </a:bodyPr>
          <a:lstStyle/>
          <a:p>
            <a:r>
              <a:rPr lang="en-US" dirty="0">
                <a:latin typeface="Times New Roman" panose="02020603050405020304" pitchFamily="18" charset="0"/>
                <a:cs typeface="Times New Roman" panose="02020603050405020304" pitchFamily="18" charset="0"/>
              </a:rPr>
              <a:t>Small change in Restraining Block design (~$3500 Savings)</a:t>
            </a:r>
          </a:p>
        </p:txBody>
      </p:sp>
    </p:spTree>
    <p:extLst>
      <p:ext uri="{BB962C8B-B14F-4D97-AF65-F5344CB8AC3E}">
        <p14:creationId xmlns:p14="http://schemas.microsoft.com/office/powerpoint/2010/main" val="204260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right)">
                                      <p:cBhvr>
                                        <p:cTn id="16" dur="500"/>
                                        <p:tgtEl>
                                          <p:spTgt spid="47"/>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wipe(up)">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left)">
                                      <p:cBhvr>
                                        <p:cTn id="34" dur="500"/>
                                        <p:tgtEl>
                                          <p:spTgt spid="48"/>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up)">
                                      <p:cBhvr>
                                        <p:cTn id="38" dur="500"/>
                                        <p:tgtEl>
                                          <p:spTgt spid="28"/>
                                        </p:tgtEl>
                                      </p:cBhvr>
                                    </p:animEffect>
                                  </p:childTnLst>
                                </p:cTn>
                              </p:par>
                            </p:childTnLst>
                          </p:cTn>
                        </p:par>
                        <p:par>
                          <p:cTn id="39" fill="hold">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up)">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04858" y="6527511"/>
            <a:ext cx="2133600" cy="365125"/>
          </a:xfrm>
        </p:spPr>
        <p:txBody>
          <a:bodyPr/>
          <a:lstStyle/>
          <a:p>
            <a:fld id="{C28CECA6-7F19-4C1D-BC05-68AD67FA2408}" type="slidenum">
              <a:rPr lang="en-US" smtClean="0"/>
              <a:t>24</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1" y="-3184"/>
            <a:ext cx="9183189" cy="74613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 y="821650"/>
            <a:ext cx="9138458" cy="369332"/>
          </a:xfrm>
          <a:prstGeom prst="rect">
            <a:avLst/>
          </a:prstGeom>
        </p:spPr>
        <p:txBody>
          <a:bodyPr wrap="square">
            <a:spAutoFit/>
          </a:bodyPr>
          <a:lstStyle/>
          <a:p>
            <a:pPr algn="ctr"/>
            <a:r>
              <a:rPr lang="en-US" alt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Site Response Analysis at Example Bridge Site in Monette, AR and Cost Savings Analysis</a:t>
            </a:r>
            <a:endParaRPr lang="en-US" dirty="0">
              <a:solidFill>
                <a:schemeClr val="tx1">
                  <a:lumMod val="75000"/>
                  <a:lumOff val="25000"/>
                </a:schemeClr>
              </a:solidFill>
            </a:endParaRPr>
          </a:p>
        </p:txBody>
      </p:sp>
      <p:sp>
        <p:nvSpPr>
          <p:cNvPr id="17" name="TextBox 16"/>
          <p:cNvSpPr txBox="1"/>
          <p:nvPr/>
        </p:nvSpPr>
        <p:spPr>
          <a:xfrm>
            <a:off x="152400" y="1299210"/>
            <a:ext cx="5715000" cy="1015663"/>
          </a:xfrm>
          <a:prstGeom prst="rect">
            <a:avLst/>
          </a:prstGeom>
          <a:noFill/>
        </p:spPr>
        <p:txBody>
          <a:bodyPr wrap="square" rtlCol="0">
            <a:spAutoFit/>
          </a:bodyPr>
          <a:lstStyle/>
          <a:p>
            <a:r>
              <a:rPr lang="en-US" u="sng" dirty="0" smtClean="0">
                <a:latin typeface="Times New Roman" panose="02020603050405020304" pitchFamily="18" charset="0"/>
                <a:cs typeface="Times New Roman" panose="02020603050405020304" pitchFamily="18" charset="0"/>
              </a:rPr>
              <a:t>Bridge/Project aspects considered in Bridge Redesign</a:t>
            </a:r>
          </a:p>
          <a:p>
            <a:endParaRPr lang="en-US" sz="1400" u="sng"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a:solidFill>
                  <a:srgbClr val="FF0000"/>
                </a:solidFill>
                <a:latin typeface="Times New Roman" panose="02020603050405020304" pitchFamily="18" charset="0"/>
                <a:cs typeface="Times New Roman" panose="02020603050405020304" pitchFamily="18" charset="0"/>
              </a:rPr>
              <a:t> </a:t>
            </a:r>
            <a:r>
              <a:rPr lang="en-US" sz="1400" b="1" dirty="0">
                <a:solidFill>
                  <a:srgbClr val="FF0000"/>
                </a:solidFill>
                <a:latin typeface="Times New Roman" panose="02020603050405020304" pitchFamily="18" charset="0"/>
                <a:cs typeface="Times New Roman" panose="02020603050405020304" pitchFamily="18" charset="0"/>
              </a:rPr>
              <a:t>Liquefaction Resistance </a:t>
            </a:r>
          </a:p>
          <a:p>
            <a:r>
              <a:rPr lang="en-US" sz="1400" u="sng" dirty="0" smtClean="0">
                <a:latin typeface="Times New Roman" panose="02020603050405020304" pitchFamily="18" charset="0"/>
                <a:cs typeface="Times New Roman" panose="02020603050405020304" pitchFamily="18" charset="0"/>
              </a:rPr>
              <a:t> </a:t>
            </a:r>
            <a:endParaRPr lang="en-US" sz="1400" u="sng"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62098" y="2514600"/>
            <a:ext cx="8524702" cy="92333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No significant change in liquefaction potential at the site.  ($0 Savings)</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Layers were simply too loose and original PGA too high to change the factor of safety.</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71796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04858" y="6527511"/>
            <a:ext cx="2133600" cy="365125"/>
          </a:xfrm>
        </p:spPr>
        <p:txBody>
          <a:bodyPr/>
          <a:lstStyle/>
          <a:p>
            <a:fld id="{C28CECA6-7F19-4C1D-BC05-68AD67FA2408}" type="slidenum">
              <a:rPr lang="en-US" smtClean="0"/>
              <a:t>25</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1" y="-3184"/>
            <a:ext cx="9183189" cy="74613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 y="821650"/>
            <a:ext cx="9138458" cy="369332"/>
          </a:xfrm>
          <a:prstGeom prst="rect">
            <a:avLst/>
          </a:prstGeom>
        </p:spPr>
        <p:txBody>
          <a:bodyPr wrap="square">
            <a:spAutoFit/>
          </a:bodyPr>
          <a:lstStyle/>
          <a:p>
            <a:pPr algn="ctr"/>
            <a:r>
              <a:rPr lang="en-US" alt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Site Response Analysis at Example Bridge Site in Monette, AR and Cost Savings Analysis</a:t>
            </a:r>
            <a:endParaRPr lang="en-US" dirty="0">
              <a:solidFill>
                <a:schemeClr val="tx1">
                  <a:lumMod val="75000"/>
                  <a:lumOff val="25000"/>
                </a:schemeClr>
              </a:solidFill>
            </a:endParaRPr>
          </a:p>
        </p:txBody>
      </p:sp>
      <p:sp>
        <p:nvSpPr>
          <p:cNvPr id="17" name="TextBox 16"/>
          <p:cNvSpPr txBox="1"/>
          <p:nvPr/>
        </p:nvSpPr>
        <p:spPr>
          <a:xfrm>
            <a:off x="152400" y="1114536"/>
            <a:ext cx="5715000" cy="1015663"/>
          </a:xfrm>
          <a:prstGeom prst="rect">
            <a:avLst/>
          </a:prstGeom>
          <a:noFill/>
        </p:spPr>
        <p:txBody>
          <a:bodyPr wrap="square" rtlCol="0">
            <a:spAutoFit/>
          </a:bodyPr>
          <a:lstStyle/>
          <a:p>
            <a:r>
              <a:rPr lang="en-US" u="sng" dirty="0" smtClean="0">
                <a:latin typeface="Times New Roman" panose="02020603050405020304" pitchFamily="18" charset="0"/>
                <a:cs typeface="Times New Roman" panose="02020603050405020304" pitchFamily="18" charset="0"/>
              </a:rPr>
              <a:t>Bridge/Project aspects considered in Bridge Redesign</a:t>
            </a:r>
          </a:p>
          <a:p>
            <a:endParaRPr lang="en-US" sz="1400" u="sng"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b="1" dirty="0">
                <a:solidFill>
                  <a:srgbClr val="FF0000"/>
                </a:solidFill>
                <a:latin typeface="Times New Roman" panose="02020603050405020304" pitchFamily="18" charset="0"/>
                <a:cs typeface="Times New Roman" panose="02020603050405020304" pitchFamily="18" charset="0"/>
              </a:rPr>
              <a:t>Embankment Design</a:t>
            </a:r>
          </a:p>
          <a:p>
            <a:r>
              <a:rPr lang="en-US" sz="1400" u="sng" dirty="0" smtClean="0">
                <a:latin typeface="Times New Roman" panose="02020603050405020304" pitchFamily="18" charset="0"/>
                <a:cs typeface="Times New Roman" panose="02020603050405020304" pitchFamily="18" charset="0"/>
              </a:rPr>
              <a:t> </a:t>
            </a:r>
            <a:endParaRPr lang="en-US" sz="1400" u="sng" dirty="0">
              <a:latin typeface="Times New Roman" panose="02020603050405020304" pitchFamily="18" charset="0"/>
              <a:cs typeface="Times New Roman" panose="02020603050405020304" pitchFamily="18" charset="0"/>
            </a:endParaRPr>
          </a:p>
        </p:txBody>
      </p:sp>
      <p:sp>
        <p:nvSpPr>
          <p:cNvPr id="8" name="TextBox 7"/>
          <p:cNvSpPr txBox="1"/>
          <p:nvPr/>
        </p:nvSpPr>
        <p:spPr>
          <a:xfrm>
            <a:off x="93254" y="1861098"/>
            <a:ext cx="5739731" cy="144655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Original embankment design called for eights layers of 9000 </a:t>
            </a:r>
            <a:r>
              <a:rPr lang="en-US" dirty="0" err="1" smtClean="0">
                <a:latin typeface="Times New Roman" panose="02020603050405020304" pitchFamily="18" charset="0"/>
                <a:cs typeface="Times New Roman" panose="02020603050405020304" pitchFamily="18" charset="0"/>
              </a:rPr>
              <a:t>lb</a:t>
            </a:r>
            <a:r>
              <a:rPr lang="en-US" dirty="0" smtClean="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ft</a:t>
            </a:r>
            <a:r>
              <a:rPr lang="en-US" dirty="0" smtClean="0">
                <a:latin typeface="Times New Roman" panose="02020603050405020304" pitchFamily="18" charset="0"/>
                <a:cs typeface="Times New Roman" panose="02020603050405020304" pitchFamily="18" charset="0"/>
              </a:rPr>
              <a:t> Geogrid</a:t>
            </a:r>
          </a:p>
          <a:p>
            <a:endParaRPr lang="en-US" sz="1600"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With update PGA requirement were reduced to four layers of 2000 </a:t>
            </a:r>
            <a:r>
              <a:rPr lang="en-US" dirty="0" err="1" smtClean="0">
                <a:latin typeface="Times New Roman" panose="02020603050405020304" pitchFamily="18" charset="0"/>
                <a:cs typeface="Times New Roman" panose="02020603050405020304" pitchFamily="18" charset="0"/>
              </a:rPr>
              <a:t>lb</a:t>
            </a:r>
            <a:r>
              <a:rPr lang="en-US" dirty="0" smtClean="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ft</a:t>
            </a:r>
            <a:r>
              <a:rPr lang="en-US" dirty="0" smtClean="0">
                <a:latin typeface="Times New Roman" panose="02020603050405020304" pitchFamily="18" charset="0"/>
                <a:cs typeface="Times New Roman" panose="02020603050405020304" pitchFamily="18" charset="0"/>
              </a:rPr>
              <a:t> Geogrid ($114,600 Savings)</a:t>
            </a:r>
          </a:p>
        </p:txBody>
      </p:sp>
      <p:pic>
        <p:nvPicPr>
          <p:cNvPr id="10" name="Picture 9"/>
          <p:cNvPicPr>
            <a:picLocks noChangeAspect="1"/>
          </p:cNvPicPr>
          <p:nvPr/>
        </p:nvPicPr>
        <p:blipFill>
          <a:blip r:embed="rId3"/>
          <a:stretch>
            <a:fillRect/>
          </a:stretch>
        </p:blipFill>
        <p:spPr>
          <a:xfrm>
            <a:off x="6457868" y="1269681"/>
            <a:ext cx="2483519" cy="2069655"/>
          </a:xfrm>
          <a:prstGeom prst="rect">
            <a:avLst/>
          </a:prstGeom>
        </p:spPr>
      </p:pic>
      <p:grpSp>
        <p:nvGrpSpPr>
          <p:cNvPr id="22" name="Group 21"/>
          <p:cNvGrpSpPr/>
          <p:nvPr/>
        </p:nvGrpSpPr>
        <p:grpSpPr>
          <a:xfrm>
            <a:off x="224716" y="3886200"/>
            <a:ext cx="3092336" cy="2503478"/>
            <a:chOff x="1235732" y="781178"/>
            <a:chExt cx="3612715" cy="2979787"/>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t="26046" b="12093"/>
            <a:stretch/>
          </p:blipFill>
          <p:spPr>
            <a:xfrm>
              <a:off x="1235735" y="781178"/>
              <a:ext cx="3612712" cy="2979787"/>
            </a:xfrm>
            <a:prstGeom prst="rect">
              <a:avLst/>
            </a:prstGeom>
          </p:spPr>
        </p:pic>
        <p:cxnSp>
          <p:nvCxnSpPr>
            <p:cNvPr id="24" name="Straight Connector 23"/>
            <p:cNvCxnSpPr/>
            <p:nvPr/>
          </p:nvCxnSpPr>
          <p:spPr>
            <a:xfrm>
              <a:off x="1235735" y="1660816"/>
              <a:ext cx="88303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35735" y="1845114"/>
              <a:ext cx="121093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235735" y="2036500"/>
              <a:ext cx="139700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235735" y="2223589"/>
              <a:ext cx="163505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235734" y="2399480"/>
              <a:ext cx="176606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235733" y="2591489"/>
              <a:ext cx="209225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235733" y="2768744"/>
              <a:ext cx="242186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1235732" y="2923718"/>
              <a:ext cx="2517561" cy="3703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4598352" y="3771900"/>
            <a:ext cx="3265623" cy="2732078"/>
            <a:chOff x="1195444" y="3833763"/>
            <a:chExt cx="3612712" cy="2979787"/>
          </a:xfrm>
        </p:grpSpPr>
        <p:pic>
          <p:nvPicPr>
            <p:cNvPr id="33" name="Picture 32"/>
            <p:cNvPicPr>
              <a:picLocks noChangeAspect="1"/>
            </p:cNvPicPr>
            <p:nvPr/>
          </p:nvPicPr>
          <p:blipFill rotWithShape="1">
            <a:blip r:embed="rId5" cstate="print">
              <a:extLst>
                <a:ext uri="{28A0092B-C50C-407E-A947-70E740481C1C}">
                  <a14:useLocalDpi xmlns:a14="http://schemas.microsoft.com/office/drawing/2010/main" val="0"/>
                </a:ext>
              </a:extLst>
            </a:blip>
            <a:srcRect t="26046" b="12093"/>
            <a:stretch/>
          </p:blipFill>
          <p:spPr>
            <a:xfrm>
              <a:off x="1195444" y="3833763"/>
              <a:ext cx="3612712" cy="2979787"/>
            </a:xfrm>
            <a:prstGeom prst="rect">
              <a:avLst/>
            </a:prstGeom>
          </p:spPr>
        </p:pic>
        <p:cxnSp>
          <p:nvCxnSpPr>
            <p:cNvPr id="34" name="Straight Connector 33"/>
            <p:cNvCxnSpPr/>
            <p:nvPr/>
          </p:nvCxnSpPr>
          <p:spPr>
            <a:xfrm>
              <a:off x="1195444" y="4714492"/>
              <a:ext cx="8830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195444" y="4866891"/>
              <a:ext cx="12109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195444" y="5058277"/>
              <a:ext cx="13970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195444" y="5245366"/>
              <a:ext cx="163505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8" name="Straight Arrow Connector 37"/>
          <p:cNvCxnSpPr/>
          <p:nvPr/>
        </p:nvCxnSpPr>
        <p:spPr>
          <a:xfrm>
            <a:off x="3431400" y="5068154"/>
            <a:ext cx="1017598"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507033" y="4711117"/>
            <a:ext cx="1183488" cy="307777"/>
          </a:xfrm>
          <a:prstGeom prst="rect">
            <a:avLst/>
          </a:prstGeom>
          <a:noFill/>
        </p:spPr>
        <p:txBody>
          <a:bodyPr wrap="square" rtlCol="0">
            <a:spAutoFit/>
          </a:bodyPr>
          <a:lstStyle/>
          <a:p>
            <a:r>
              <a:rPr lang="en-US" sz="1400" b="1" dirty="0" smtClean="0">
                <a:solidFill>
                  <a:srgbClr val="FF0000"/>
                </a:solidFill>
                <a:latin typeface="Times New Roman" panose="02020603050405020304" pitchFamily="18" charset="0"/>
                <a:cs typeface="Times New Roman" panose="02020603050405020304" pitchFamily="18" charset="0"/>
              </a:rPr>
              <a:t>SSGMRA</a:t>
            </a:r>
          </a:p>
        </p:txBody>
      </p:sp>
      <p:sp>
        <p:nvSpPr>
          <p:cNvPr id="41" name="TextBox 40"/>
          <p:cNvSpPr txBox="1"/>
          <p:nvPr/>
        </p:nvSpPr>
        <p:spPr>
          <a:xfrm>
            <a:off x="583062" y="3429433"/>
            <a:ext cx="2426838" cy="738664"/>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Original Design</a:t>
            </a:r>
            <a:endParaRPr lang="en-US" b="1"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42" name="TextBox 41"/>
          <p:cNvSpPr txBox="1"/>
          <p:nvPr/>
        </p:nvSpPr>
        <p:spPr>
          <a:xfrm>
            <a:off x="5457919" y="3335584"/>
            <a:ext cx="2426838"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Redesign</a:t>
            </a:r>
            <a:endParaRPr lang="en-US" dirty="0">
              <a:latin typeface="Times New Roman" panose="02020603050405020304" pitchFamily="18" charset="0"/>
              <a:cs typeface="Times New Roman" panose="02020603050405020304" pitchFamily="18" charset="0"/>
            </a:endParaRPr>
          </a:p>
        </p:txBody>
      </p:sp>
      <p:sp>
        <p:nvSpPr>
          <p:cNvPr id="43" name="TextBox 42"/>
          <p:cNvSpPr txBox="1"/>
          <p:nvPr/>
        </p:nvSpPr>
        <p:spPr>
          <a:xfrm>
            <a:off x="301334" y="3916683"/>
            <a:ext cx="4821382" cy="369332"/>
          </a:xfrm>
          <a:prstGeom prst="rect">
            <a:avLst/>
          </a:prstGeom>
          <a:noFill/>
        </p:spPr>
        <p:txBody>
          <a:bodyPr wrap="square" rtlCol="0">
            <a:spAutoFit/>
          </a:bodyPr>
          <a:lstStyle/>
          <a:p>
            <a:r>
              <a:rPr lang="en-US" dirty="0" smtClean="0">
                <a:solidFill>
                  <a:srgbClr val="FFFF00"/>
                </a:solidFill>
                <a:latin typeface="Times New Roman" panose="02020603050405020304" pitchFamily="18" charset="0"/>
                <a:cs typeface="Times New Roman" panose="02020603050405020304" pitchFamily="18" charset="0"/>
              </a:rPr>
              <a:t>22600 yd</a:t>
            </a:r>
            <a:r>
              <a:rPr lang="en-US" baseline="30000" dirty="0" smtClean="0">
                <a:solidFill>
                  <a:srgbClr val="FFFF00"/>
                </a:solidFill>
                <a:latin typeface="Times New Roman" panose="02020603050405020304" pitchFamily="18" charset="0"/>
                <a:cs typeface="Times New Roman" panose="02020603050405020304" pitchFamily="18" charset="0"/>
              </a:rPr>
              <a:t>2</a:t>
            </a:r>
            <a:r>
              <a:rPr lang="en-US" dirty="0" smtClean="0">
                <a:solidFill>
                  <a:srgbClr val="FFFF00"/>
                </a:solidFill>
                <a:latin typeface="Times New Roman" panose="02020603050405020304" pitchFamily="18" charset="0"/>
                <a:cs typeface="Times New Roman" panose="02020603050405020304" pitchFamily="18" charset="0"/>
              </a:rPr>
              <a:t> of 9000 lbf/ft</a:t>
            </a:r>
            <a:endParaRPr lang="en-US" sz="1400" dirty="0">
              <a:solidFill>
                <a:srgbClr val="FFFF00"/>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738944" y="3961814"/>
            <a:ext cx="2420241" cy="369332"/>
          </a:xfrm>
          <a:prstGeom prst="rect">
            <a:avLst/>
          </a:prstGeom>
        </p:spPr>
        <p:txBody>
          <a:bodyPr wrap="square">
            <a:spAutoFit/>
          </a:bodyPr>
          <a:lstStyle/>
          <a:p>
            <a:r>
              <a:rPr lang="en-US" dirty="0">
                <a:solidFill>
                  <a:srgbClr val="FFFF00"/>
                </a:solidFill>
                <a:latin typeface="Times New Roman" panose="02020603050405020304" pitchFamily="18" charset="0"/>
                <a:cs typeface="Times New Roman" panose="02020603050405020304" pitchFamily="18" charset="0"/>
              </a:rPr>
              <a:t>10500 yd</a:t>
            </a:r>
            <a:r>
              <a:rPr lang="en-US" baseline="30000" dirty="0">
                <a:solidFill>
                  <a:srgbClr val="FFFF00"/>
                </a:solidFill>
                <a:latin typeface="Times New Roman" panose="02020603050405020304" pitchFamily="18" charset="0"/>
                <a:cs typeface="Times New Roman" panose="02020603050405020304" pitchFamily="18" charset="0"/>
              </a:rPr>
              <a:t>2</a:t>
            </a:r>
            <a:r>
              <a:rPr lang="en-US" dirty="0">
                <a:solidFill>
                  <a:srgbClr val="FFFF00"/>
                </a:solidFill>
                <a:latin typeface="Times New Roman" panose="02020603050405020304" pitchFamily="18" charset="0"/>
                <a:cs typeface="Times New Roman" panose="02020603050405020304" pitchFamily="18" charset="0"/>
              </a:rPr>
              <a:t> of 2000 </a:t>
            </a:r>
            <a:r>
              <a:rPr lang="en-US" dirty="0" smtClean="0">
                <a:solidFill>
                  <a:srgbClr val="FFFF00"/>
                </a:solidFill>
                <a:latin typeface="Times New Roman" panose="02020603050405020304" pitchFamily="18" charset="0"/>
                <a:cs typeface="Times New Roman" panose="02020603050405020304" pitchFamily="18" charset="0"/>
              </a:rPr>
              <a:t>lbf/ft</a:t>
            </a:r>
            <a:endParaRPr lang="en-US"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70176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04858" y="6527511"/>
            <a:ext cx="2133600" cy="365125"/>
          </a:xfrm>
        </p:spPr>
        <p:txBody>
          <a:bodyPr/>
          <a:lstStyle/>
          <a:p>
            <a:fld id="{C28CECA6-7F19-4C1D-BC05-68AD67FA2408}" type="slidenum">
              <a:rPr lang="en-US" smtClean="0"/>
              <a:t>26</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1" y="-3184"/>
            <a:ext cx="9183189" cy="74613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 y="821650"/>
            <a:ext cx="9138458" cy="369332"/>
          </a:xfrm>
          <a:prstGeom prst="rect">
            <a:avLst/>
          </a:prstGeom>
        </p:spPr>
        <p:txBody>
          <a:bodyPr wrap="square">
            <a:spAutoFit/>
          </a:bodyPr>
          <a:lstStyle/>
          <a:p>
            <a:pPr algn="ctr"/>
            <a:r>
              <a:rPr lang="en-US" altLang="en-US" b="1" dirty="0" smtClean="0">
                <a:solidFill>
                  <a:schemeClr val="tx1">
                    <a:lumMod val="75000"/>
                    <a:lumOff val="25000"/>
                  </a:schemeClr>
                </a:solidFill>
                <a:latin typeface="Times New Roman" panose="02020603050405020304" pitchFamily="18" charset="0"/>
                <a:cs typeface="Times New Roman" panose="02020603050405020304" pitchFamily="18" charset="0"/>
              </a:rPr>
              <a:t>Site Response Analysis at Example Bridge Site in Monette, AR and Cost Savings Analysis</a:t>
            </a:r>
            <a:endParaRPr lang="en-US" dirty="0">
              <a:solidFill>
                <a:schemeClr val="tx1">
                  <a:lumMod val="75000"/>
                  <a:lumOff val="25000"/>
                </a:schemeClr>
              </a:solidFill>
            </a:endParaRPr>
          </a:p>
        </p:txBody>
      </p:sp>
      <p:sp>
        <p:nvSpPr>
          <p:cNvPr id="17" name="TextBox 16"/>
          <p:cNvSpPr txBox="1"/>
          <p:nvPr/>
        </p:nvSpPr>
        <p:spPr>
          <a:xfrm>
            <a:off x="130233" y="1299210"/>
            <a:ext cx="5715000" cy="1015663"/>
          </a:xfrm>
          <a:prstGeom prst="rect">
            <a:avLst/>
          </a:prstGeom>
          <a:noFill/>
        </p:spPr>
        <p:txBody>
          <a:bodyPr wrap="square" rtlCol="0">
            <a:spAutoFit/>
          </a:bodyPr>
          <a:lstStyle/>
          <a:p>
            <a:r>
              <a:rPr lang="en-US" u="sng" dirty="0" smtClean="0">
                <a:latin typeface="Times New Roman" panose="02020603050405020304" pitchFamily="18" charset="0"/>
                <a:cs typeface="Times New Roman" panose="02020603050405020304" pitchFamily="18" charset="0"/>
              </a:rPr>
              <a:t>Bridge/Project Redesign Impacts</a:t>
            </a:r>
          </a:p>
          <a:p>
            <a:endParaRPr lang="en-US" sz="1400" u="sng"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Original Bridge Bid was $2,821,743.30</a:t>
            </a:r>
            <a:endParaRPr lang="en-US" sz="1400" dirty="0">
              <a:latin typeface="Times New Roman" panose="02020603050405020304" pitchFamily="18" charset="0"/>
              <a:cs typeface="Times New Roman" panose="02020603050405020304" pitchFamily="18" charset="0"/>
            </a:endParaRPr>
          </a:p>
          <a:p>
            <a:r>
              <a:rPr lang="en-US" sz="1400" u="sng" dirty="0" smtClean="0">
                <a:latin typeface="Times New Roman" panose="02020603050405020304" pitchFamily="18" charset="0"/>
                <a:cs typeface="Times New Roman" panose="02020603050405020304" pitchFamily="18" charset="0"/>
              </a:rPr>
              <a:t> </a:t>
            </a:r>
            <a:endParaRPr lang="en-US" sz="1400" u="sng" dirty="0">
              <a:latin typeface="Times New Roman" panose="02020603050405020304" pitchFamily="18"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4054781482"/>
              </p:ext>
            </p:extLst>
          </p:nvPr>
        </p:nvGraphicFramePr>
        <p:xfrm>
          <a:off x="152400" y="2261235"/>
          <a:ext cx="4813300" cy="1701165"/>
        </p:xfrm>
        <a:graphic>
          <a:graphicData uri="http://schemas.openxmlformats.org/drawingml/2006/table">
            <a:tbl>
              <a:tblPr/>
              <a:tblGrid>
                <a:gridCol w="2195652">
                  <a:extLst>
                    <a:ext uri="{9D8B030D-6E8A-4147-A177-3AD203B41FA5}">
                      <a16:colId xmlns:a16="http://schemas.microsoft.com/office/drawing/2014/main" val="20000"/>
                    </a:ext>
                  </a:extLst>
                </a:gridCol>
                <a:gridCol w="1332621">
                  <a:extLst>
                    <a:ext uri="{9D8B030D-6E8A-4147-A177-3AD203B41FA5}">
                      <a16:colId xmlns:a16="http://schemas.microsoft.com/office/drawing/2014/main" val="20001"/>
                    </a:ext>
                  </a:extLst>
                </a:gridCol>
                <a:gridCol w="1285027">
                  <a:extLst>
                    <a:ext uri="{9D8B030D-6E8A-4147-A177-3AD203B41FA5}">
                      <a16:colId xmlns:a16="http://schemas.microsoft.com/office/drawing/2014/main" val="20002"/>
                    </a:ext>
                  </a:extLst>
                </a:gridCol>
              </a:tblGrid>
              <a:tr h="190500">
                <a:tc>
                  <a:txBody>
                    <a:bodyPr/>
                    <a:lstStyle/>
                    <a:p>
                      <a:pPr algn="ctr" fontAlgn="ctr"/>
                      <a:r>
                        <a:rPr lang="en-US" sz="1100" b="0" i="0" u="none" strike="noStrike" dirty="0">
                          <a:solidFill>
                            <a:srgbClr val="000000"/>
                          </a:solidFill>
                          <a:effectLst/>
                          <a:latin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en-US" sz="1100" b="1" i="0" u="none" strike="noStrike">
                          <a:solidFill>
                            <a:srgbClr val="000000"/>
                          </a:solidFill>
                          <a:effectLst/>
                          <a:latin typeface="Times New Roman" panose="02020603050405020304" pitchFamily="18" charset="0"/>
                        </a:rPr>
                        <a:t>Cost Savings for Monette Bridge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190500">
                <a:tc>
                  <a:txBody>
                    <a:bodyPr/>
                    <a:lstStyle/>
                    <a:p>
                      <a:pPr algn="ctr" fontAlgn="ctr"/>
                      <a:r>
                        <a:rPr lang="en-US" sz="1100" b="1" i="0" u="none" strike="noStrike">
                          <a:solidFill>
                            <a:srgbClr val="000000"/>
                          </a:solidFill>
                          <a:effectLst/>
                          <a:latin typeface="Times New Roman" panose="02020603050405020304" pitchFamily="18" charset="0"/>
                        </a:rPr>
                        <a:t>SSGMRA Benefits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24" Column Structure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18" Column Structure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ctr" fontAlgn="ctr"/>
                      <a:r>
                        <a:rPr lang="en-US" sz="1100" b="0" i="0" u="none" strike="noStrike">
                          <a:solidFill>
                            <a:srgbClr val="000000"/>
                          </a:solidFill>
                          <a:effectLst/>
                          <a:latin typeface="Times New Roman" panose="02020603050405020304" pitchFamily="18" charset="0"/>
                        </a:rPr>
                        <a:t>AASHTO Site Classification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algn="ctr" fontAlgn="ctr"/>
                      <a:r>
                        <a:rPr lang="en-US" sz="1100" b="0" i="0" u="none" strike="noStrike">
                          <a:solidFill>
                            <a:srgbClr val="000000"/>
                          </a:solidFill>
                          <a:effectLst/>
                          <a:latin typeface="Times New Roman" panose="02020603050405020304" pitchFamily="18" charset="0"/>
                        </a:rPr>
                        <a:t>AASHTO Seismic Performance Zone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0500">
                <a:tc>
                  <a:txBody>
                    <a:bodyPr/>
                    <a:lstStyle/>
                    <a:p>
                      <a:pPr algn="ctr" fontAlgn="ctr"/>
                      <a:r>
                        <a:rPr lang="en-US" sz="1100" b="0" i="0" u="none" strike="noStrike">
                          <a:solidFill>
                            <a:srgbClr val="000000"/>
                          </a:solidFill>
                          <a:effectLst/>
                          <a:latin typeface="Times New Roman" panose="02020603050405020304" pitchFamily="18" charset="0"/>
                        </a:rPr>
                        <a:t>Liquefaction Analysis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Times New Roman" panose="02020603050405020304" pitchFamily="18"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0500">
                <a:tc>
                  <a:txBody>
                    <a:bodyPr/>
                    <a:lstStyle/>
                    <a:p>
                      <a:pPr algn="ctr" fontAlgn="ctr"/>
                      <a:r>
                        <a:rPr lang="en-US" sz="1100" b="0" i="0" u="none" strike="noStrike">
                          <a:solidFill>
                            <a:srgbClr val="000000"/>
                          </a:solidFill>
                          <a:effectLst/>
                          <a:latin typeface="Times New Roman" panose="02020603050405020304" pitchFamily="18" charset="0"/>
                        </a:rPr>
                        <a:t>Bridge Design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$49,489.65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Times New Roman" panose="02020603050405020304" pitchFamily="18" charset="0"/>
                        </a:rPr>
                        <a:t>$92,392.39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0500">
                <a:tc>
                  <a:txBody>
                    <a:bodyPr/>
                    <a:lstStyle/>
                    <a:p>
                      <a:pPr algn="ctr" fontAlgn="ctr"/>
                      <a:r>
                        <a:rPr lang="en-US" sz="1100" b="0" i="0" u="none" strike="noStrike">
                          <a:solidFill>
                            <a:srgbClr val="000000"/>
                          </a:solidFill>
                          <a:effectLst/>
                          <a:latin typeface="Times New Roman" panose="02020603050405020304" pitchFamily="18" charset="0"/>
                        </a:rPr>
                        <a:t>Embankment Design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Times New Roman" panose="02020603050405020304" pitchFamily="18" charset="0"/>
                        </a:rPr>
                        <a:t>$114,600.00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Times New Roman" panose="02020603050405020304" pitchFamily="18" charset="0"/>
                        </a:rPr>
                        <a:t>$114,600.00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0500">
                <a:tc>
                  <a:txBody>
                    <a:bodyPr/>
                    <a:lstStyle/>
                    <a:p>
                      <a:pPr algn="ctr" fontAlgn="ctr"/>
                      <a:r>
                        <a:rPr lang="en-US" sz="1100" b="0" i="0" u="none" strike="noStrike">
                          <a:solidFill>
                            <a:srgbClr val="000000"/>
                          </a:solidFill>
                          <a:effectLst/>
                          <a:latin typeface="Times New Roman" panose="02020603050405020304" pitchFamily="18"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100" b="0" i="0" u="none" strike="noStrike" dirty="0">
                          <a:solidFill>
                            <a:srgbClr val="000000"/>
                          </a:solidFill>
                          <a:effectLst/>
                          <a:latin typeface="Times New Roman" panose="02020603050405020304" pitchFamily="18" charset="0"/>
                        </a:rPr>
                        <a:t>$164,089.65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100" b="0" i="0" u="none" strike="noStrike">
                          <a:solidFill>
                            <a:srgbClr val="000000"/>
                          </a:solidFill>
                          <a:effectLst/>
                          <a:latin typeface="Times New Roman" panose="02020603050405020304" pitchFamily="18" charset="0"/>
                        </a:rPr>
                        <a:t>$206,992.39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7"/>
                  </a:ext>
                </a:extLst>
              </a:tr>
              <a:tr h="0">
                <a:tc>
                  <a:txBody>
                    <a:bodyPr/>
                    <a:lstStyle/>
                    <a:p>
                      <a:pPr algn="ctr" fontAlgn="ctr"/>
                      <a:r>
                        <a:rPr lang="en-US" sz="1100" b="0" i="0" u="none" strike="noStrike">
                          <a:solidFill>
                            <a:srgbClr val="FF0000"/>
                          </a:solidFill>
                          <a:effectLst/>
                          <a:latin typeface="Times New Roman" panose="02020603050405020304" pitchFamily="18" charset="0"/>
                        </a:rPr>
                        <a:t>Percent of Bridge Cost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FF0000"/>
                          </a:solidFill>
                          <a:effectLst/>
                          <a:latin typeface="Calibri" panose="020F0502020204030204" pitchFamily="34" charset="0"/>
                        </a:rPr>
                        <a:t>5.82%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FF0000"/>
                          </a:solidFill>
                          <a:effectLst/>
                          <a:latin typeface="Calibri" panose="020F0502020204030204" pitchFamily="34" charset="0"/>
                        </a:rPr>
                        <a:t>7.34%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9424790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004858" y="6527511"/>
            <a:ext cx="2133600" cy="365125"/>
          </a:xfrm>
        </p:spPr>
        <p:txBody>
          <a:bodyPr/>
          <a:lstStyle/>
          <a:p>
            <a:fld id="{C28CECA6-7F19-4C1D-BC05-68AD67FA2408}" type="slidenum">
              <a:rPr lang="en-US" smtClean="0"/>
              <a:t>27</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1" y="-3184"/>
            <a:ext cx="9183189" cy="74613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 y="821650"/>
            <a:ext cx="9138458" cy="523220"/>
          </a:xfrm>
          <a:prstGeom prst="rect">
            <a:avLst/>
          </a:prstGeom>
        </p:spPr>
        <p:txBody>
          <a:bodyPr wrap="square">
            <a:spAutoFit/>
          </a:bodyPr>
          <a:lstStyle/>
          <a:p>
            <a:pPr algn="ctr"/>
            <a:r>
              <a:rPr lang="en-US" altLang="en-US" sz="2800" b="1" dirty="0" smtClean="0">
                <a:solidFill>
                  <a:schemeClr val="tx1">
                    <a:lumMod val="75000"/>
                    <a:lumOff val="25000"/>
                  </a:schemeClr>
                </a:solidFill>
                <a:latin typeface="Times New Roman" panose="02020603050405020304" pitchFamily="18" charset="0"/>
                <a:cs typeface="Times New Roman" panose="02020603050405020304" pitchFamily="18" charset="0"/>
              </a:rPr>
              <a:t>Final Thoughts </a:t>
            </a:r>
            <a:endParaRPr lang="en-US" sz="2800" dirty="0">
              <a:solidFill>
                <a:schemeClr val="tx1">
                  <a:lumMod val="75000"/>
                  <a:lumOff val="25000"/>
                </a:schemeClr>
              </a:solidFill>
            </a:endParaRPr>
          </a:p>
        </p:txBody>
      </p:sp>
      <p:sp>
        <p:nvSpPr>
          <p:cNvPr id="8" name="TextBox 7"/>
          <p:cNvSpPr txBox="1"/>
          <p:nvPr/>
        </p:nvSpPr>
        <p:spPr>
          <a:xfrm>
            <a:off x="86699" y="1364706"/>
            <a:ext cx="8219903"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Dynamic site characterization can be very challenging in Mississippi Embayment for depths greater than 300 </a:t>
            </a:r>
            <a:r>
              <a:rPr lang="en-US" sz="1600" dirty="0" err="1" smtClean="0">
                <a:latin typeface="Times New Roman" panose="02020603050405020304" pitchFamily="18" charset="0"/>
                <a:cs typeface="Times New Roman" panose="02020603050405020304" pitchFamily="18" charset="0"/>
              </a:rPr>
              <a:t>ft</a:t>
            </a:r>
            <a:r>
              <a:rPr lang="en-US" sz="1600" dirty="0" smtClean="0">
                <a:latin typeface="Times New Roman" panose="02020603050405020304" pitchFamily="18" charset="0"/>
                <a:cs typeface="Times New Roman" panose="02020603050405020304" pitchFamily="18" charset="0"/>
              </a:rPr>
              <a:t> due to lack of low frequency energy and complex wave propagation. However, using the methodology developed in the study Vs profiles can be developed to great depths (&gt;3000 </a:t>
            </a:r>
            <a:r>
              <a:rPr lang="en-US" sz="1600" dirty="0" err="1" smtClean="0">
                <a:latin typeface="Times New Roman" panose="02020603050405020304" pitchFamily="18" charset="0"/>
                <a:cs typeface="Times New Roman" panose="02020603050405020304" pitchFamily="18" charset="0"/>
              </a:rPr>
              <a:t>ft</a:t>
            </a:r>
            <a:r>
              <a:rPr lang="en-US" sz="1600" dirty="0" smtClean="0">
                <a:latin typeface="Times New Roman" panose="02020603050405020304" pitchFamily="18" charset="0"/>
                <a:cs typeface="Times New Roman" panose="02020603050405020304" pitchFamily="18" charset="0"/>
              </a:rPr>
              <a:t>).</a:t>
            </a:r>
          </a:p>
          <a:p>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However, the development of the University of Arkansas Mississippi Embayment Velocity Model (</a:t>
            </a:r>
            <a:r>
              <a:rPr lang="en-US" sz="1600" dirty="0" err="1" smtClean="0">
                <a:latin typeface="Times New Roman" panose="02020603050405020304" pitchFamily="18" charset="0"/>
                <a:cs typeface="Times New Roman" panose="02020603050405020304" pitchFamily="18" charset="0"/>
              </a:rPr>
              <a:t>UA_MEVM</a:t>
            </a:r>
            <a:r>
              <a:rPr lang="en-US" sz="1600" dirty="0" smtClean="0">
                <a:latin typeface="Times New Roman" panose="02020603050405020304" pitchFamily="18" charset="0"/>
                <a:cs typeface="Times New Roman" panose="02020603050405020304" pitchFamily="18" charset="0"/>
              </a:rPr>
              <a:t>) allows site response studies to be conducted with one a shallow (~100 </a:t>
            </a:r>
            <a:r>
              <a:rPr lang="en-US" sz="1600" dirty="0" err="1" smtClean="0">
                <a:latin typeface="Times New Roman" panose="02020603050405020304" pitchFamily="18" charset="0"/>
                <a:cs typeface="Times New Roman" panose="02020603050405020304" pitchFamily="18" charset="0"/>
              </a:rPr>
              <a:t>ft</a:t>
            </a:r>
            <a:r>
              <a:rPr lang="en-US" sz="1600" dirty="0" smtClean="0">
                <a:latin typeface="Times New Roman" panose="02020603050405020304" pitchFamily="18" charset="0"/>
                <a:cs typeface="Times New Roman" panose="02020603050405020304" pitchFamily="18" charset="0"/>
              </a:rPr>
              <a:t>) Vs profile which is much easier to obtain.</a:t>
            </a:r>
          </a:p>
        </p:txBody>
      </p:sp>
      <p:sp>
        <p:nvSpPr>
          <p:cNvPr id="7" name="Subtitle 2"/>
          <p:cNvSpPr txBox="1">
            <a:spLocks/>
          </p:cNvSpPr>
          <p:nvPr/>
        </p:nvSpPr>
        <p:spPr>
          <a:xfrm>
            <a:off x="56147" y="3179394"/>
            <a:ext cx="7952874" cy="15619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Site response shows attenuation at short periods and amplification at long periods for an NEA site</a:t>
            </a:r>
          </a:p>
        </p:txBody>
      </p:sp>
      <p:sp>
        <p:nvSpPr>
          <p:cNvPr id="9" name="Subtitle 2"/>
          <p:cNvSpPr txBox="1">
            <a:spLocks/>
          </p:cNvSpPr>
          <p:nvPr/>
        </p:nvSpPr>
        <p:spPr>
          <a:xfrm>
            <a:off x="24063" y="3843653"/>
            <a:ext cx="7952874" cy="8976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5-10% estimated savings can be achieved for NEA bridges by performing SSGMRA (7% for this particular project)</a:t>
            </a:r>
          </a:p>
        </p:txBody>
      </p:sp>
    </p:spTree>
    <p:extLst>
      <p:ext uri="{BB962C8B-B14F-4D97-AF65-F5344CB8AC3E}">
        <p14:creationId xmlns:p14="http://schemas.microsoft.com/office/powerpoint/2010/main" val="15420713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28CECA6-7F19-4C1D-BC05-68AD67FA2408}" type="slidenum">
              <a:rPr lang="en-US" smtClean="0"/>
              <a:t>28</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0" y="0"/>
            <a:ext cx="9144000" cy="742951"/>
          </a:xfrm>
          <a:prstGeom prst="rect">
            <a:avLst/>
          </a:prstGeom>
          <a:noFill/>
          <a:extLst>
            <a:ext uri="{909E8E84-426E-40DD-AFC4-6F175D3DCCD1}">
              <a14:hiddenFill xmlns:a14="http://schemas.microsoft.com/office/drawing/2010/main">
                <a:solidFill>
                  <a:srgbClr val="FFFFFF"/>
                </a:solidFill>
              </a14:hiddenFill>
            </a:ext>
          </a:extLst>
        </p:spPr>
      </p:pic>
      <p:sp>
        <p:nvSpPr>
          <p:cNvPr id="35" name="Title 2"/>
          <p:cNvSpPr>
            <a:spLocks noGrp="1"/>
          </p:cNvSpPr>
          <p:nvPr>
            <p:ph type="title"/>
          </p:nvPr>
        </p:nvSpPr>
        <p:spPr>
          <a:xfrm>
            <a:off x="609600" y="762000"/>
            <a:ext cx="8229600" cy="838200"/>
          </a:xfrm>
        </p:spPr>
        <p:txBody>
          <a:bodyPr>
            <a:noAutofit/>
          </a:bodyPr>
          <a:lstStyle/>
          <a:p>
            <a:r>
              <a:rPr lang="en-US" sz="4000" dirty="0" smtClean="0"/>
              <a:t>Acknowledgement</a:t>
            </a:r>
            <a:endParaRPr lang="en-US" sz="4000" dirty="0"/>
          </a:p>
        </p:txBody>
      </p:sp>
      <p:sp>
        <p:nvSpPr>
          <p:cNvPr id="6" name="TextBox 5"/>
          <p:cNvSpPr txBox="1"/>
          <p:nvPr/>
        </p:nvSpPr>
        <p:spPr>
          <a:xfrm>
            <a:off x="609600" y="1676400"/>
            <a:ext cx="8219903" cy="1631216"/>
          </a:xfrm>
          <a:prstGeom prst="rect">
            <a:avLst/>
          </a:prstGeom>
          <a:noFill/>
        </p:spPr>
        <p:txBody>
          <a:bodyPr wrap="square" rtlCol="0">
            <a:spAutoFit/>
          </a:bodyPr>
          <a:lstStyle/>
          <a:p>
            <a:pPr algn="just"/>
            <a:r>
              <a:rPr lang="en-US" sz="2000" dirty="0"/>
              <a:t>This research would not have been possible without the hard work of graduate students Ethan Baker, Michael Deschenes, Ashraf Himel, Tim Moody, and Tyler Baker. Special thanks also goes out to Steve Peyton, Courtney Rome, Paul Tinsley, Matt Green, Joseph </a:t>
            </a:r>
            <a:r>
              <a:rPr lang="en-US" sz="2000" dirty="0" err="1"/>
              <a:t>Jabo</a:t>
            </a:r>
            <a:r>
              <a:rPr lang="en-US" sz="2000" dirty="0"/>
              <a:t> and others at ARDOT. Their advice and assistance was instrumental in the success of the project.</a:t>
            </a:r>
            <a:endParaRPr lang="en-US" sz="2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51748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28CECA6-7F19-4C1D-BC05-68AD67FA2408}" type="slidenum">
              <a:rPr lang="en-US" smtClean="0"/>
              <a:t>29</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0" y="0"/>
            <a:ext cx="9144000" cy="742951"/>
          </a:xfrm>
          <a:prstGeom prst="rect">
            <a:avLst/>
          </a:prstGeom>
          <a:noFill/>
          <a:extLst>
            <a:ext uri="{909E8E84-426E-40DD-AFC4-6F175D3DCCD1}">
              <a14:hiddenFill xmlns:a14="http://schemas.microsoft.com/office/drawing/2010/main">
                <a:solidFill>
                  <a:srgbClr val="FFFFFF"/>
                </a:solidFill>
              </a14:hiddenFill>
            </a:ext>
          </a:extLst>
        </p:spPr>
      </p:pic>
      <p:sp>
        <p:nvSpPr>
          <p:cNvPr id="35" name="Title 2"/>
          <p:cNvSpPr>
            <a:spLocks noGrp="1"/>
          </p:cNvSpPr>
          <p:nvPr>
            <p:ph type="title"/>
          </p:nvPr>
        </p:nvSpPr>
        <p:spPr>
          <a:xfrm>
            <a:off x="533400" y="3124200"/>
            <a:ext cx="8229600" cy="838200"/>
          </a:xfrm>
        </p:spPr>
        <p:txBody>
          <a:bodyPr>
            <a:noAutofit/>
          </a:bodyPr>
          <a:lstStyle/>
          <a:p>
            <a:r>
              <a:rPr lang="en-US" sz="8000" dirty="0" smtClean="0"/>
              <a:t>Questions?</a:t>
            </a:r>
            <a:endParaRPr lang="en-US" sz="8000" dirty="0"/>
          </a:p>
        </p:txBody>
      </p:sp>
    </p:spTree>
    <p:extLst>
      <p:ext uri="{BB962C8B-B14F-4D97-AF65-F5344CB8AC3E}">
        <p14:creationId xmlns:p14="http://schemas.microsoft.com/office/powerpoint/2010/main" val="36147529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28CECA6-7F19-4C1D-BC05-68AD67FA2408}" type="slidenum">
              <a:rPr lang="en-US" smtClean="0"/>
              <a:t>3</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1" y="-3184"/>
            <a:ext cx="9183189" cy="74613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p:cNvGrpSpPr/>
          <p:nvPr/>
        </p:nvGrpSpPr>
        <p:grpSpPr>
          <a:xfrm>
            <a:off x="308838" y="1437134"/>
            <a:ext cx="2656043" cy="2114974"/>
            <a:chOff x="259740" y="2629419"/>
            <a:chExt cx="2879683" cy="1952656"/>
          </a:xfrm>
        </p:grpSpPr>
        <p:pic>
          <p:nvPicPr>
            <p:cNvPr id="32" name="Picture 31"/>
            <p:cNvPicPr>
              <a:picLocks noChangeAspect="1"/>
            </p:cNvPicPr>
            <p:nvPr/>
          </p:nvPicPr>
          <p:blipFill>
            <a:blip r:embed="rId3"/>
            <a:stretch>
              <a:fillRect/>
            </a:stretch>
          </p:blipFill>
          <p:spPr>
            <a:xfrm>
              <a:off x="259740" y="2629419"/>
              <a:ext cx="962025" cy="266700"/>
            </a:xfrm>
            <a:prstGeom prst="rect">
              <a:avLst/>
            </a:prstGeom>
          </p:spPr>
        </p:pic>
        <p:pic>
          <p:nvPicPr>
            <p:cNvPr id="34" name="Picture 33"/>
            <p:cNvPicPr>
              <a:picLocks noChangeAspect="1"/>
            </p:cNvPicPr>
            <p:nvPr/>
          </p:nvPicPr>
          <p:blipFill rotWithShape="1">
            <a:blip r:embed="rId4"/>
            <a:srcRect l="6078"/>
            <a:stretch/>
          </p:blipFill>
          <p:spPr>
            <a:xfrm>
              <a:off x="267736" y="2867575"/>
              <a:ext cx="2871687" cy="1714500"/>
            </a:xfrm>
            <a:prstGeom prst="rect">
              <a:avLst/>
            </a:prstGeom>
          </p:spPr>
        </p:pic>
      </p:grpSp>
      <p:sp>
        <p:nvSpPr>
          <p:cNvPr id="41" name="TextBox 40"/>
          <p:cNvSpPr txBox="1"/>
          <p:nvPr/>
        </p:nvSpPr>
        <p:spPr>
          <a:xfrm>
            <a:off x="-1" y="742951"/>
            <a:ext cx="3345948" cy="646331"/>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AASHTO Seismic Bridge Design Guide Specifications</a:t>
            </a:r>
            <a:endParaRPr lang="en-US" b="1" dirty="0">
              <a:latin typeface="Arial" panose="020B0604020202020204" pitchFamily="34" charset="0"/>
              <a:cs typeface="Arial" panose="020B0604020202020204" pitchFamily="34" charset="0"/>
            </a:endParaRPr>
          </a:p>
        </p:txBody>
      </p:sp>
      <p:grpSp>
        <p:nvGrpSpPr>
          <p:cNvPr id="64" name="Group 63"/>
          <p:cNvGrpSpPr/>
          <p:nvPr/>
        </p:nvGrpSpPr>
        <p:grpSpPr>
          <a:xfrm>
            <a:off x="6829778" y="986938"/>
            <a:ext cx="2279053" cy="2661999"/>
            <a:chOff x="5475834" y="920625"/>
            <a:chExt cx="2478259" cy="2469315"/>
          </a:xfrm>
        </p:grpSpPr>
        <p:pic>
          <p:nvPicPr>
            <p:cNvPr id="65" name="Picture 64"/>
            <p:cNvPicPr>
              <a:picLocks noChangeAspect="1"/>
            </p:cNvPicPr>
            <p:nvPr/>
          </p:nvPicPr>
          <p:blipFill rotWithShape="1">
            <a:blip r:embed="rId5"/>
            <a:srcRect t="32224" b="-55"/>
            <a:stretch/>
          </p:blipFill>
          <p:spPr>
            <a:xfrm>
              <a:off x="5518205" y="1224538"/>
              <a:ext cx="2435888" cy="2165402"/>
            </a:xfrm>
            <a:prstGeom prst="rect">
              <a:avLst/>
            </a:prstGeom>
          </p:spPr>
        </p:pic>
        <p:pic>
          <p:nvPicPr>
            <p:cNvPr id="66" name="Picture 65"/>
            <p:cNvPicPr>
              <a:picLocks noChangeAspect="1"/>
            </p:cNvPicPr>
            <p:nvPr/>
          </p:nvPicPr>
          <p:blipFill rotWithShape="1">
            <a:blip r:embed="rId5"/>
            <a:srcRect r="51804" b="95402"/>
            <a:stretch/>
          </p:blipFill>
          <p:spPr>
            <a:xfrm>
              <a:off x="5618414" y="920625"/>
              <a:ext cx="2293308" cy="286727"/>
            </a:xfrm>
            <a:prstGeom prst="rect">
              <a:avLst/>
            </a:prstGeom>
          </p:spPr>
        </p:pic>
        <p:sp>
          <p:nvSpPr>
            <p:cNvPr id="67" name="Rectangle 66"/>
            <p:cNvSpPr/>
            <p:nvPr/>
          </p:nvSpPr>
          <p:spPr>
            <a:xfrm>
              <a:off x="5475834" y="929274"/>
              <a:ext cx="2435888" cy="2453118"/>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123" name="Group 122"/>
          <p:cNvGrpSpPr/>
          <p:nvPr/>
        </p:nvGrpSpPr>
        <p:grpSpPr>
          <a:xfrm>
            <a:off x="3137036" y="746890"/>
            <a:ext cx="3790296" cy="3122971"/>
            <a:chOff x="3137036" y="746890"/>
            <a:chExt cx="3790296" cy="3122971"/>
          </a:xfrm>
        </p:grpSpPr>
        <p:grpSp>
          <p:nvGrpSpPr>
            <p:cNvPr id="68" name="Group 67"/>
            <p:cNvGrpSpPr/>
            <p:nvPr/>
          </p:nvGrpSpPr>
          <p:grpSpPr>
            <a:xfrm>
              <a:off x="3137036" y="1196142"/>
              <a:ext cx="3548852" cy="2673719"/>
              <a:chOff x="1299666" y="3984618"/>
              <a:chExt cx="3070016" cy="2372317"/>
            </a:xfrm>
          </p:grpSpPr>
          <p:pic>
            <p:nvPicPr>
              <p:cNvPr id="69" name="Picture 68"/>
              <p:cNvPicPr>
                <a:picLocks noChangeAspect="1"/>
              </p:cNvPicPr>
              <p:nvPr/>
            </p:nvPicPr>
            <p:blipFill>
              <a:blip r:embed="rId6"/>
              <a:stretch>
                <a:fillRect/>
              </a:stretch>
            </p:blipFill>
            <p:spPr>
              <a:xfrm>
                <a:off x="1299666" y="5341349"/>
                <a:ext cx="3070016" cy="1015586"/>
              </a:xfrm>
              <a:prstGeom prst="rect">
                <a:avLst/>
              </a:prstGeom>
            </p:spPr>
          </p:pic>
          <p:grpSp>
            <p:nvGrpSpPr>
              <p:cNvPr id="70" name="Group 69"/>
              <p:cNvGrpSpPr/>
              <p:nvPr/>
            </p:nvGrpSpPr>
            <p:grpSpPr>
              <a:xfrm>
                <a:off x="1447104" y="3984618"/>
                <a:ext cx="2877114" cy="1356731"/>
                <a:chOff x="422469" y="4117637"/>
                <a:chExt cx="3657600" cy="1724777"/>
              </a:xfrm>
            </p:grpSpPr>
            <p:pic>
              <p:nvPicPr>
                <p:cNvPr id="71" name="Picture 70"/>
                <p:cNvPicPr>
                  <a:picLocks noChangeAspect="1"/>
                </p:cNvPicPr>
                <p:nvPr/>
              </p:nvPicPr>
              <p:blipFill rotWithShape="1">
                <a:blip r:embed="rId7"/>
                <a:srcRect b="10799"/>
                <a:stretch/>
              </p:blipFill>
              <p:spPr>
                <a:xfrm>
                  <a:off x="422469" y="4117637"/>
                  <a:ext cx="3657600" cy="1724777"/>
                </a:xfrm>
                <a:prstGeom prst="rect">
                  <a:avLst/>
                </a:prstGeom>
              </p:spPr>
            </p:pic>
            <p:sp>
              <p:nvSpPr>
                <p:cNvPr id="72" name="Rectangle 71"/>
                <p:cNvSpPr/>
                <p:nvPr/>
              </p:nvSpPr>
              <p:spPr>
                <a:xfrm>
                  <a:off x="2105526" y="5642811"/>
                  <a:ext cx="1900990" cy="199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pic>
          <p:nvPicPr>
            <p:cNvPr id="73" name="Picture 72"/>
            <p:cNvPicPr>
              <a:picLocks noChangeAspect="1"/>
            </p:cNvPicPr>
            <p:nvPr/>
          </p:nvPicPr>
          <p:blipFill>
            <a:blip r:embed="rId8"/>
            <a:stretch>
              <a:fillRect/>
            </a:stretch>
          </p:blipFill>
          <p:spPr>
            <a:xfrm>
              <a:off x="3268215" y="746890"/>
              <a:ext cx="3659117" cy="480097"/>
            </a:xfrm>
            <a:prstGeom prst="rect">
              <a:avLst/>
            </a:prstGeom>
          </p:spPr>
        </p:pic>
      </p:grpSp>
      <p:sp>
        <p:nvSpPr>
          <p:cNvPr id="74" name="Rectangle 73"/>
          <p:cNvSpPr/>
          <p:nvPr/>
        </p:nvSpPr>
        <p:spPr>
          <a:xfrm>
            <a:off x="3635313" y="1180461"/>
            <a:ext cx="2895600" cy="207965"/>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5" name="Rectangle 74"/>
          <p:cNvSpPr/>
          <p:nvPr/>
        </p:nvSpPr>
        <p:spPr>
          <a:xfrm>
            <a:off x="3386211" y="1390780"/>
            <a:ext cx="3180240" cy="304307"/>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82" name="Straight Arrow Connector 81"/>
          <p:cNvCxnSpPr>
            <a:stCxn id="89" idx="3"/>
            <a:endCxn id="84" idx="0"/>
          </p:cNvCxnSpPr>
          <p:nvPr/>
        </p:nvCxnSpPr>
        <p:spPr>
          <a:xfrm>
            <a:off x="6530913" y="3065706"/>
            <a:ext cx="1065910" cy="102664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3" name="Group 82"/>
          <p:cNvGrpSpPr/>
          <p:nvPr/>
        </p:nvGrpSpPr>
        <p:grpSpPr>
          <a:xfrm>
            <a:off x="6238443" y="4092349"/>
            <a:ext cx="2716759" cy="2404963"/>
            <a:chOff x="5002800" y="3711039"/>
            <a:chExt cx="3535204" cy="3129476"/>
          </a:xfrm>
        </p:grpSpPr>
        <p:sp>
          <p:nvSpPr>
            <p:cNvPr id="84" name="Rectangle 83"/>
            <p:cNvSpPr/>
            <p:nvPr/>
          </p:nvSpPr>
          <p:spPr>
            <a:xfrm>
              <a:off x="5002800" y="3711039"/>
              <a:ext cx="3535204" cy="3129476"/>
            </a:xfrm>
            <a:prstGeom prst="rect">
              <a:avLst/>
            </a:prstGeom>
            <a:solidFill>
              <a:srgbClr val="FFC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85" name="Picture 84"/>
            <p:cNvPicPr>
              <a:picLocks noChangeAspect="1"/>
            </p:cNvPicPr>
            <p:nvPr/>
          </p:nvPicPr>
          <p:blipFill rotWithShape="1">
            <a:blip r:embed="rId9"/>
            <a:srcRect l="4435" t="5217" r="7469"/>
            <a:stretch/>
          </p:blipFill>
          <p:spPr>
            <a:xfrm>
              <a:off x="5075396" y="3799696"/>
              <a:ext cx="3420937" cy="2978292"/>
            </a:xfrm>
            <a:prstGeom prst="rect">
              <a:avLst/>
            </a:prstGeom>
          </p:spPr>
        </p:pic>
      </p:grpSp>
      <p:sp>
        <p:nvSpPr>
          <p:cNvPr id="88" name="Rectangle 87"/>
          <p:cNvSpPr/>
          <p:nvPr/>
        </p:nvSpPr>
        <p:spPr>
          <a:xfrm>
            <a:off x="4323399" y="2804387"/>
            <a:ext cx="2207514" cy="185002"/>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 name="Rectangle 88"/>
          <p:cNvSpPr/>
          <p:nvPr/>
        </p:nvSpPr>
        <p:spPr>
          <a:xfrm>
            <a:off x="3326218" y="2991669"/>
            <a:ext cx="3204695" cy="148073"/>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 name="Rectangle 89"/>
          <p:cNvSpPr/>
          <p:nvPr/>
        </p:nvSpPr>
        <p:spPr>
          <a:xfrm>
            <a:off x="3338250" y="3111668"/>
            <a:ext cx="1238459" cy="187283"/>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 name="Rectangle 90"/>
          <p:cNvSpPr/>
          <p:nvPr/>
        </p:nvSpPr>
        <p:spPr>
          <a:xfrm>
            <a:off x="3372741" y="1703677"/>
            <a:ext cx="1361113" cy="207965"/>
          </a:xfrm>
          <a:prstGeom prst="rect">
            <a:avLst/>
          </a:prstGeom>
          <a:solidFill>
            <a:srgbClr val="FFFF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25" name="Group 124"/>
          <p:cNvGrpSpPr/>
          <p:nvPr/>
        </p:nvGrpSpPr>
        <p:grpSpPr>
          <a:xfrm>
            <a:off x="-57638" y="3640645"/>
            <a:ext cx="4895515" cy="2899855"/>
            <a:chOff x="-57638" y="3640645"/>
            <a:chExt cx="4895515" cy="2899855"/>
          </a:xfrm>
        </p:grpSpPr>
        <p:sp>
          <p:nvSpPr>
            <p:cNvPr id="8" name="Rectangle 7"/>
            <p:cNvSpPr/>
            <p:nvPr/>
          </p:nvSpPr>
          <p:spPr>
            <a:xfrm>
              <a:off x="746289" y="3640645"/>
              <a:ext cx="228600" cy="206239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3240643" y="5532635"/>
              <a:ext cx="228600" cy="12013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605302" y="3640645"/>
              <a:ext cx="4129" cy="20623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57638" y="4356581"/>
              <a:ext cx="1325880" cy="307777"/>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3000 </a:t>
              </a:r>
              <a:r>
                <a:rPr lang="en-US" sz="1400" dirty="0" err="1" smtClean="0">
                  <a:latin typeface="Times New Roman" panose="02020603050405020304" pitchFamily="18" charset="0"/>
                  <a:cs typeface="Times New Roman" panose="02020603050405020304" pitchFamily="18" charset="0"/>
                </a:rPr>
                <a:t>ft</a:t>
              </a:r>
              <a:endParaRPr lang="en-US" sz="1400" dirty="0">
                <a:latin typeface="Times New Roman" panose="02020603050405020304" pitchFamily="18" charset="0"/>
                <a:cs typeface="Times New Roman" panose="02020603050405020304" pitchFamily="18" charset="0"/>
              </a:endParaRPr>
            </a:p>
          </p:txBody>
        </p:sp>
        <p:cxnSp>
          <p:nvCxnSpPr>
            <p:cNvPr id="94" name="Straight Arrow Connector 93"/>
            <p:cNvCxnSpPr/>
            <p:nvPr/>
          </p:nvCxnSpPr>
          <p:spPr>
            <a:xfrm>
              <a:off x="3164965" y="5511900"/>
              <a:ext cx="0" cy="16431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466167" y="5416464"/>
              <a:ext cx="767084" cy="307777"/>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~100 </a:t>
              </a:r>
              <a:r>
                <a:rPr lang="en-US" sz="1400" dirty="0" err="1" smtClean="0">
                  <a:latin typeface="Times New Roman" panose="02020603050405020304" pitchFamily="18" charset="0"/>
                  <a:cs typeface="Times New Roman" panose="02020603050405020304" pitchFamily="18" charset="0"/>
                </a:rPr>
                <a:t>ft</a:t>
              </a:r>
              <a:endParaRPr lang="en-US" sz="1400" dirty="0">
                <a:latin typeface="Times New Roman" panose="02020603050405020304" pitchFamily="18" charset="0"/>
                <a:cs typeface="Times New Roman" panose="02020603050405020304" pitchFamily="18" charset="0"/>
              </a:endParaRPr>
            </a:p>
          </p:txBody>
        </p:sp>
        <p:sp>
          <p:nvSpPr>
            <p:cNvPr id="96" name="TextBox 95"/>
            <p:cNvSpPr txBox="1"/>
            <p:nvPr/>
          </p:nvSpPr>
          <p:spPr>
            <a:xfrm>
              <a:off x="0" y="5956217"/>
              <a:ext cx="1325880" cy="523220"/>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Mississippi Embayment</a:t>
              </a:r>
              <a:endParaRPr lang="en-US" sz="1400" dirty="0">
                <a:latin typeface="Times New Roman" panose="02020603050405020304" pitchFamily="18" charset="0"/>
                <a:cs typeface="Times New Roman" panose="02020603050405020304" pitchFamily="18" charset="0"/>
              </a:endParaRPr>
            </a:p>
          </p:txBody>
        </p:sp>
        <p:sp>
          <p:nvSpPr>
            <p:cNvPr id="97" name="TextBox 96"/>
            <p:cNvSpPr txBox="1"/>
            <p:nvPr/>
          </p:nvSpPr>
          <p:spPr>
            <a:xfrm>
              <a:off x="2596228" y="5940042"/>
              <a:ext cx="1325880" cy="523220"/>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Typical </a:t>
              </a:r>
              <a:r>
                <a:rPr lang="en-US" sz="1400" dirty="0" err="1" smtClean="0">
                  <a:latin typeface="Times New Roman" panose="02020603050405020304" pitchFamily="18" charset="0"/>
                  <a:cs typeface="Times New Roman" panose="02020603050405020304" pitchFamily="18" charset="0"/>
                </a:rPr>
                <a:t>AASHTO</a:t>
              </a:r>
              <a:r>
                <a:rPr lang="en-US" sz="1400" dirty="0" smtClean="0">
                  <a:latin typeface="Times New Roman" panose="02020603050405020304" pitchFamily="18" charset="0"/>
                  <a:cs typeface="Times New Roman" panose="02020603050405020304" pitchFamily="18" charset="0"/>
                </a:rPr>
                <a:t> Site</a:t>
              </a:r>
              <a:endParaRPr lang="en-US" sz="1400" dirty="0">
                <a:latin typeface="Times New Roman" panose="02020603050405020304" pitchFamily="18" charset="0"/>
                <a:cs typeface="Times New Roman" panose="02020603050405020304" pitchFamily="18" charset="0"/>
              </a:endParaRPr>
            </a:p>
          </p:txBody>
        </p:sp>
        <p:sp>
          <p:nvSpPr>
            <p:cNvPr id="99" name="Rectangle 98"/>
            <p:cNvSpPr/>
            <p:nvPr/>
          </p:nvSpPr>
          <p:spPr>
            <a:xfrm>
              <a:off x="746289" y="5720766"/>
              <a:ext cx="228600" cy="1388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3242167" y="5662633"/>
              <a:ext cx="228600" cy="1388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Arrow Connector 101"/>
            <p:cNvCxnSpPr>
              <a:stCxn id="113" idx="1"/>
            </p:cNvCxnSpPr>
            <p:nvPr/>
          </p:nvCxnSpPr>
          <p:spPr>
            <a:xfrm flipH="1">
              <a:off x="1000616" y="4546961"/>
              <a:ext cx="930566" cy="250520"/>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H="1">
              <a:off x="3511763" y="5581000"/>
              <a:ext cx="393755" cy="13934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2342728" y="4582266"/>
              <a:ext cx="882554" cy="88160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3760267" y="5321063"/>
              <a:ext cx="864251" cy="307777"/>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Bedrock</a:t>
              </a:r>
              <a:endParaRPr lang="en-US" sz="1400" dirty="0">
                <a:latin typeface="Times New Roman" panose="02020603050405020304" pitchFamily="18" charset="0"/>
                <a:cs typeface="Times New Roman" panose="02020603050405020304" pitchFamily="18" charset="0"/>
              </a:endParaRPr>
            </a:p>
          </p:txBody>
        </p:sp>
        <p:sp>
          <p:nvSpPr>
            <p:cNvPr id="113" name="TextBox 112"/>
            <p:cNvSpPr txBox="1"/>
            <p:nvPr/>
          </p:nvSpPr>
          <p:spPr>
            <a:xfrm>
              <a:off x="1931182" y="4393072"/>
              <a:ext cx="864251" cy="307777"/>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Soil</a:t>
              </a:r>
              <a:endParaRPr lang="en-US" sz="1400" dirty="0">
                <a:latin typeface="Times New Roman" panose="02020603050405020304" pitchFamily="18" charset="0"/>
                <a:cs typeface="Times New Roman" panose="02020603050405020304" pitchFamily="18" charset="0"/>
              </a:endParaRPr>
            </a:p>
          </p:txBody>
        </p:sp>
        <p:grpSp>
          <p:nvGrpSpPr>
            <p:cNvPr id="124" name="Group 123"/>
            <p:cNvGrpSpPr/>
            <p:nvPr/>
          </p:nvGrpSpPr>
          <p:grpSpPr>
            <a:xfrm>
              <a:off x="2466167" y="3962400"/>
              <a:ext cx="2371710" cy="2578100"/>
              <a:chOff x="2466167" y="3962400"/>
              <a:chExt cx="2371710" cy="2578100"/>
            </a:xfrm>
          </p:grpSpPr>
          <p:sp>
            <p:nvSpPr>
              <p:cNvPr id="115" name="Rectangle 114"/>
              <p:cNvSpPr/>
              <p:nvPr/>
            </p:nvSpPr>
            <p:spPr>
              <a:xfrm>
                <a:off x="2466167" y="3962400"/>
                <a:ext cx="2371710" cy="2578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p:cNvSpPr txBox="1"/>
              <p:nvPr/>
            </p:nvSpPr>
            <p:spPr>
              <a:xfrm>
                <a:off x="2490692" y="3973295"/>
                <a:ext cx="2347185" cy="523220"/>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Works well in simplified procedure using Vs100</a:t>
                </a:r>
                <a:endParaRPr lang="en-US" sz="1400" dirty="0">
                  <a:latin typeface="Times New Roman" panose="02020603050405020304" pitchFamily="18" charset="0"/>
                  <a:cs typeface="Times New Roman" panose="02020603050405020304" pitchFamily="18" charset="0"/>
                </a:endParaRPr>
              </a:p>
            </p:txBody>
          </p:sp>
        </p:grpSp>
      </p:grpSp>
      <p:sp>
        <p:nvSpPr>
          <p:cNvPr id="48" name="Rectangle 47"/>
          <p:cNvSpPr/>
          <p:nvPr/>
        </p:nvSpPr>
        <p:spPr>
          <a:xfrm>
            <a:off x="304800" y="2971800"/>
            <a:ext cx="2667000" cy="533400"/>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 name="Rectangle 48"/>
          <p:cNvSpPr/>
          <p:nvPr/>
        </p:nvSpPr>
        <p:spPr>
          <a:xfrm>
            <a:off x="838200" y="2819400"/>
            <a:ext cx="2133600" cy="152400"/>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24604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500"/>
                                        <p:tgtEl>
                                          <p:spTgt spid="7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500"/>
                                        <p:tgtEl>
                                          <p:spTgt spid="75"/>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wipe(left)">
                                      <p:cBhvr>
                                        <p:cTn id="30" dur="500"/>
                                        <p:tgtEl>
                                          <p:spTgt spid="6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fade">
                                      <p:cBhvr>
                                        <p:cTn id="35" dur="500"/>
                                        <p:tgtEl>
                                          <p:spTgt spid="8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9"/>
                                        </p:tgtEl>
                                        <p:attrNameLst>
                                          <p:attrName>style.visibility</p:attrName>
                                        </p:attrNameLst>
                                      </p:cBhvr>
                                      <p:to>
                                        <p:strVal val="visible"/>
                                      </p:to>
                                    </p:set>
                                    <p:animEffect transition="in" filter="fade">
                                      <p:cBhvr>
                                        <p:cTn id="38" dur="500"/>
                                        <p:tgtEl>
                                          <p:spTgt spid="8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0"/>
                                        </p:tgtEl>
                                        <p:attrNameLst>
                                          <p:attrName>style.visibility</p:attrName>
                                        </p:attrNameLst>
                                      </p:cBhvr>
                                      <p:to>
                                        <p:strVal val="visible"/>
                                      </p:to>
                                    </p:set>
                                    <p:animEffect transition="in" filter="fade">
                                      <p:cBhvr>
                                        <p:cTn id="41" dur="500"/>
                                        <p:tgtEl>
                                          <p:spTgt spid="9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wipe(up)">
                                      <p:cBhvr>
                                        <p:cTn id="46" dur="500"/>
                                        <p:tgtEl>
                                          <p:spTgt spid="82"/>
                                        </p:tgtEl>
                                      </p:cBhvr>
                                    </p:animEffect>
                                  </p:childTnLst>
                                </p:cTn>
                              </p:par>
                            </p:childTnLst>
                          </p:cTn>
                        </p:par>
                        <p:par>
                          <p:cTn id="47" fill="hold">
                            <p:stCondLst>
                              <p:cond delay="500"/>
                            </p:stCondLst>
                            <p:childTnLst>
                              <p:par>
                                <p:cTn id="48" presetID="22" presetClass="entr" presetSubtype="1" fill="hold" nodeType="afterEffect">
                                  <p:stCondLst>
                                    <p:cond delay="0"/>
                                  </p:stCondLst>
                                  <p:childTnLst>
                                    <p:set>
                                      <p:cBhvr>
                                        <p:cTn id="49" dur="1" fill="hold">
                                          <p:stCondLst>
                                            <p:cond delay="0"/>
                                          </p:stCondLst>
                                        </p:cTn>
                                        <p:tgtEl>
                                          <p:spTgt spid="83"/>
                                        </p:tgtEl>
                                        <p:attrNameLst>
                                          <p:attrName>style.visibility</p:attrName>
                                        </p:attrNameLst>
                                      </p:cBhvr>
                                      <p:to>
                                        <p:strVal val="visible"/>
                                      </p:to>
                                    </p:set>
                                    <p:animEffect transition="in" filter="wipe(up)">
                                      <p:cBhvr>
                                        <p:cTn id="50" dur="500"/>
                                        <p:tgtEl>
                                          <p:spTgt spid="8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1"/>
                                        </p:tgtEl>
                                        <p:attrNameLst>
                                          <p:attrName>style.visibility</p:attrName>
                                        </p:attrNameLst>
                                      </p:cBhvr>
                                      <p:to>
                                        <p:strVal val="visible"/>
                                      </p:to>
                                    </p:set>
                                    <p:animEffect transition="in" filter="fade">
                                      <p:cBhvr>
                                        <p:cTn id="55"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88" grpId="0" animBg="1"/>
      <p:bldP spid="89" grpId="0" animBg="1"/>
      <p:bldP spid="90" grpId="0" animBg="1"/>
      <p:bldP spid="91" grpId="0" animBg="1"/>
      <p:bldP spid="48" grpId="0" animBg="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28CECA6-7F19-4C1D-BC05-68AD67FA2408}" type="slidenum">
              <a:rPr lang="en-US" smtClean="0"/>
              <a:t>4</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1" y="-3184"/>
            <a:ext cx="9183189" cy="7461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0"/>
          <p:cNvPicPr>
            <a:picLocks noChangeAspect="1" noChangeArrowheads="1"/>
          </p:cNvPicPr>
          <p:nvPr/>
        </p:nvPicPr>
        <p:blipFill>
          <a:blip r:embed="rId3">
            <a:extLst>
              <a:ext uri="{28A0092B-C50C-407E-A947-70E740481C1C}">
                <a14:useLocalDpi xmlns:a14="http://schemas.microsoft.com/office/drawing/2010/main" val="0"/>
              </a:ext>
            </a:extLst>
          </a:blip>
          <a:srcRect l="7317" r="60869" b="70438"/>
          <a:stretch>
            <a:fillRect/>
          </a:stretch>
        </p:blipFill>
        <p:spPr bwMode="auto">
          <a:xfrm>
            <a:off x="975548" y="2818833"/>
            <a:ext cx="1808163"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2"/>
          <p:cNvGrpSpPr>
            <a:grpSpLocks/>
          </p:cNvGrpSpPr>
          <p:nvPr/>
        </p:nvGrpSpPr>
        <p:grpSpPr bwMode="auto">
          <a:xfrm>
            <a:off x="3356112" y="2340131"/>
            <a:ext cx="1314450" cy="2794000"/>
            <a:chOff x="2042358" y="685800"/>
            <a:chExt cx="1314401" cy="2793373"/>
          </a:xfrm>
        </p:grpSpPr>
        <p:pic>
          <p:nvPicPr>
            <p:cNvPr id="33" name="Picture 2"/>
            <p:cNvPicPr>
              <a:picLocks noChangeAspect="1" noChangeArrowheads="1"/>
            </p:cNvPicPr>
            <p:nvPr/>
          </p:nvPicPr>
          <p:blipFill>
            <a:blip r:embed="rId4">
              <a:extLst>
                <a:ext uri="{28A0092B-C50C-407E-A947-70E740481C1C}">
                  <a14:useLocalDpi xmlns:a14="http://schemas.microsoft.com/office/drawing/2010/main" val="0"/>
                </a:ext>
              </a:extLst>
            </a:blip>
            <a:srcRect l="14133" t="29469" r="62737" b="31367"/>
            <a:stretch>
              <a:fillRect/>
            </a:stretch>
          </p:blipFill>
          <p:spPr bwMode="auto">
            <a:xfrm>
              <a:off x="2042556" y="685800"/>
              <a:ext cx="1314203" cy="2793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3"/>
            <p:cNvSpPr/>
            <p:nvPr/>
          </p:nvSpPr>
          <p:spPr>
            <a:xfrm>
              <a:off x="2042358" y="1319071"/>
              <a:ext cx="68260" cy="1960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2" name="Right Arrow 1"/>
          <p:cNvSpPr/>
          <p:nvPr/>
        </p:nvSpPr>
        <p:spPr>
          <a:xfrm>
            <a:off x="2783711" y="3530678"/>
            <a:ext cx="640664" cy="4231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
          <p:cNvPicPr>
            <a:picLocks noChangeAspect="1" noChangeArrowheads="1"/>
          </p:cNvPicPr>
          <p:nvPr/>
        </p:nvPicPr>
        <p:blipFill>
          <a:blip r:embed="rId4">
            <a:extLst>
              <a:ext uri="{28A0092B-C50C-407E-A947-70E740481C1C}">
                <a14:useLocalDpi xmlns:a14="http://schemas.microsoft.com/office/drawing/2010/main" val="0"/>
              </a:ext>
            </a:extLst>
          </a:blip>
          <a:srcRect l="20334" t="69133" r="20097" b="3397"/>
          <a:stretch>
            <a:fillRect/>
          </a:stretch>
        </p:blipFill>
        <p:spPr bwMode="auto">
          <a:xfrm>
            <a:off x="5310827" y="2667000"/>
            <a:ext cx="2679900" cy="200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qual 5"/>
          <p:cNvSpPr/>
          <p:nvPr/>
        </p:nvSpPr>
        <p:spPr>
          <a:xfrm>
            <a:off x="4563789" y="3438603"/>
            <a:ext cx="679372" cy="533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39"/>
          <p:cNvSpPr txBox="1">
            <a:spLocks noChangeArrowheads="1"/>
          </p:cNvSpPr>
          <p:nvPr/>
        </p:nvSpPr>
        <p:spPr bwMode="auto">
          <a:xfrm>
            <a:off x="1143244" y="1759992"/>
            <a:ext cx="1458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b="1" dirty="0">
                <a:latin typeface="Arial" panose="020B0604020202020204" pitchFamily="34" charset="0"/>
              </a:rPr>
              <a:t>Vs Profiles/ </a:t>
            </a:r>
          </a:p>
          <a:p>
            <a:pPr algn="ctr" eaLnBrk="1" hangingPunct="1">
              <a:spcBef>
                <a:spcPct val="0"/>
              </a:spcBef>
              <a:buFontTx/>
              <a:buNone/>
            </a:pPr>
            <a:r>
              <a:rPr lang="en-US" altLang="en-US" sz="1400" b="1" dirty="0">
                <a:latin typeface="Arial" panose="020B0604020202020204" pitchFamily="34" charset="0"/>
              </a:rPr>
              <a:t>Soil Layering</a:t>
            </a:r>
          </a:p>
        </p:txBody>
      </p:sp>
      <p:sp>
        <p:nvSpPr>
          <p:cNvPr id="15" name="TextBox 41"/>
          <p:cNvSpPr txBox="1">
            <a:spLocks noChangeArrowheads="1"/>
          </p:cNvSpPr>
          <p:nvPr/>
        </p:nvSpPr>
        <p:spPr bwMode="auto">
          <a:xfrm>
            <a:off x="3200400" y="1752600"/>
            <a:ext cx="1543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b="1" dirty="0">
                <a:latin typeface="Arial" panose="020B0604020202020204" pitchFamily="34" charset="0"/>
              </a:rPr>
              <a:t>Site Response Analysis</a:t>
            </a:r>
          </a:p>
        </p:txBody>
      </p:sp>
      <p:sp>
        <p:nvSpPr>
          <p:cNvPr id="16" name="TextBox 44"/>
          <p:cNvSpPr txBox="1">
            <a:spLocks noChangeArrowheads="1"/>
          </p:cNvSpPr>
          <p:nvPr/>
        </p:nvSpPr>
        <p:spPr bwMode="auto">
          <a:xfrm>
            <a:off x="5283473" y="1754117"/>
            <a:ext cx="3317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b="1" dirty="0">
                <a:latin typeface="Arial" panose="020B0604020202020204" pitchFamily="34" charset="0"/>
              </a:rPr>
              <a:t>Lower design ground motions according to </a:t>
            </a:r>
            <a:r>
              <a:rPr lang="en-US" altLang="en-US" sz="1400" b="1" dirty="0" err="1">
                <a:latin typeface="Arial" panose="020B0604020202020204" pitchFamily="34" charset="0"/>
              </a:rPr>
              <a:t>AASHTO</a:t>
            </a:r>
            <a:r>
              <a:rPr lang="en-US" altLang="en-US" sz="1400" b="1" dirty="0">
                <a:latin typeface="Arial" panose="020B0604020202020204" pitchFamily="34" charset="0"/>
              </a:rPr>
              <a:t> </a:t>
            </a:r>
          </a:p>
        </p:txBody>
      </p:sp>
      <p:cxnSp>
        <p:nvCxnSpPr>
          <p:cNvPr id="17" name="Straight Connector 16"/>
          <p:cNvCxnSpPr/>
          <p:nvPr/>
        </p:nvCxnSpPr>
        <p:spPr>
          <a:xfrm>
            <a:off x="1105287" y="2283867"/>
            <a:ext cx="15414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260725" y="2251075"/>
            <a:ext cx="15398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29548" y="2258942"/>
            <a:ext cx="2743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041788" y="4907495"/>
            <a:ext cx="1801813" cy="954107"/>
          </a:xfrm>
          <a:prstGeom prst="rect">
            <a:avLst/>
          </a:prstGeom>
        </p:spPr>
        <p:txBody>
          <a:bodyPr wrap="square">
            <a:spAutoFit/>
          </a:bodyPr>
          <a:lstStyle/>
          <a:p>
            <a:pPr>
              <a:spcBef>
                <a:spcPct val="0"/>
              </a:spcBef>
            </a:pPr>
            <a:r>
              <a:rPr lang="en-US" altLang="en-US" sz="1400" dirty="0">
                <a:latin typeface="Arial" panose="020B0604020202020204" pitchFamily="34" charset="0"/>
              </a:rPr>
              <a:t>Varies with site location and </a:t>
            </a:r>
            <a:r>
              <a:rPr lang="en-US" altLang="en-US" sz="1400" dirty="0" smtClean="0">
                <a:latin typeface="Arial" panose="020B0604020202020204" pitchFamily="34" charset="0"/>
              </a:rPr>
              <a:t>far less certain below 600 foot.</a:t>
            </a:r>
            <a:endParaRPr lang="en-US" altLang="en-US" sz="1400" dirty="0">
              <a:latin typeface="Arial" panose="020B0604020202020204" pitchFamily="34" charset="0"/>
            </a:endParaRPr>
          </a:p>
        </p:txBody>
      </p:sp>
      <p:sp>
        <p:nvSpPr>
          <p:cNvPr id="36" name="TextBox 39"/>
          <p:cNvSpPr txBox="1">
            <a:spLocks noChangeArrowheads="1"/>
          </p:cNvSpPr>
          <p:nvPr/>
        </p:nvSpPr>
        <p:spPr bwMode="auto">
          <a:xfrm>
            <a:off x="228600" y="880021"/>
            <a:ext cx="845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smtClean="0">
                <a:latin typeface="Arial" panose="020B0604020202020204" pitchFamily="34" charset="0"/>
              </a:rPr>
              <a:t>Site Specific Ground Motion Response Analysis (</a:t>
            </a:r>
            <a:r>
              <a:rPr lang="en-US" altLang="en-US" sz="1800" b="1" dirty="0" err="1" smtClean="0">
                <a:latin typeface="Arial" panose="020B0604020202020204" pitchFamily="34" charset="0"/>
              </a:rPr>
              <a:t>SSGMRA</a:t>
            </a:r>
            <a:r>
              <a:rPr lang="en-US" altLang="en-US" sz="1400" b="1" dirty="0" smtClean="0">
                <a:latin typeface="Arial" panose="020B0604020202020204" pitchFamily="34" charset="0"/>
              </a:rPr>
              <a:t>)</a:t>
            </a:r>
            <a:endParaRPr lang="en-US" altLang="en-US" sz="1400" b="1" dirty="0">
              <a:latin typeface="Arial" panose="020B0604020202020204" pitchFamily="34" charset="0"/>
            </a:endParaRPr>
          </a:p>
        </p:txBody>
      </p:sp>
    </p:spTree>
    <p:extLst>
      <p:ext uri="{BB962C8B-B14F-4D97-AF65-F5344CB8AC3E}">
        <p14:creationId xmlns:p14="http://schemas.microsoft.com/office/powerpoint/2010/main" val="3125065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1" y="-3184"/>
            <a:ext cx="9183189" cy="74613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42093" y="1659285"/>
            <a:ext cx="3896507" cy="1200329"/>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Design a methodology to develop shear wave </a:t>
            </a:r>
            <a:r>
              <a:rPr lang="en-US" dirty="0" smtClean="0">
                <a:latin typeface="Times New Roman" panose="02020603050405020304" pitchFamily="18" charset="0"/>
                <a:cs typeface="Times New Roman" panose="02020603050405020304" pitchFamily="18" charset="0"/>
              </a:rPr>
              <a:t>velocity (V</a:t>
            </a:r>
            <a:r>
              <a:rPr lang="en-US" baseline="-25000" dirty="0" smtClean="0">
                <a:latin typeface="Times New Roman" panose="02020603050405020304" pitchFamily="18" charset="0"/>
                <a:cs typeface="Times New Roman" panose="02020603050405020304" pitchFamily="18" charset="0"/>
              </a:rPr>
              <a:t>s</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profiles down to bedrock in the Mississippi </a:t>
            </a:r>
            <a:r>
              <a:rPr lang="en-US" dirty="0" smtClean="0">
                <a:latin typeface="Times New Roman" panose="02020603050405020304" pitchFamily="18" charset="0"/>
                <a:cs typeface="Times New Roman" panose="02020603050405020304" pitchFamily="18" charset="0"/>
              </a:rPr>
              <a:t>Embayment</a:t>
            </a:r>
            <a:endParaRPr lang="en-US" dirty="0">
              <a:latin typeface="Times New Roman" panose="02020603050405020304" pitchFamily="18" charset="0"/>
              <a:cs typeface="Times New Roman" panose="02020603050405020304" pitchFamily="18" charset="0"/>
            </a:endParaRPr>
          </a:p>
        </p:txBody>
      </p:sp>
      <p:sp>
        <p:nvSpPr>
          <p:cNvPr id="22" name="Rectangle 21"/>
          <p:cNvSpPr/>
          <p:nvPr/>
        </p:nvSpPr>
        <p:spPr>
          <a:xfrm>
            <a:off x="102652" y="2895075"/>
            <a:ext cx="3974048" cy="646331"/>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Develop </a:t>
            </a:r>
            <a:r>
              <a:rPr lang="en-US" dirty="0" smtClean="0">
                <a:latin typeface="Times New Roman" panose="02020603050405020304" pitchFamily="18" charset="0"/>
                <a:cs typeface="Times New Roman" panose="02020603050405020304" pitchFamily="18" charset="0"/>
              </a:rPr>
              <a:t>V</a:t>
            </a:r>
            <a:r>
              <a:rPr lang="en-US" baseline="-25000" dirty="0" smtClean="0">
                <a:latin typeface="Times New Roman" panose="02020603050405020304" pitchFamily="18" charset="0"/>
                <a:cs typeface="Times New Roman" panose="02020603050405020304" pitchFamily="18" charset="0"/>
              </a:rPr>
              <a:t>s</a:t>
            </a:r>
            <a:r>
              <a:rPr lang="en-US" dirty="0" smtClean="0">
                <a:latin typeface="Times New Roman" panose="02020603050405020304" pitchFamily="18" charset="0"/>
                <a:cs typeface="Times New Roman" panose="02020603050405020304" pitchFamily="18" charset="0"/>
              </a:rPr>
              <a:t> profiles </a:t>
            </a:r>
            <a:r>
              <a:rPr lang="en-US" dirty="0">
                <a:latin typeface="Times New Roman" panose="02020603050405020304" pitchFamily="18" charset="0"/>
                <a:cs typeface="Times New Roman" panose="02020603050405020304" pitchFamily="18" charset="0"/>
              </a:rPr>
              <a:t>for 15 sites located in </a:t>
            </a:r>
            <a:r>
              <a:rPr lang="en-US" dirty="0" smtClean="0">
                <a:latin typeface="Times New Roman" panose="02020603050405020304" pitchFamily="18" charset="0"/>
                <a:cs typeface="Times New Roman" panose="02020603050405020304" pitchFamily="18" charset="0"/>
              </a:rPr>
              <a:t>NEA</a:t>
            </a:r>
            <a:endParaRPr lang="en-US" dirty="0">
              <a:latin typeface="Times New Roman" panose="02020603050405020304" pitchFamily="18" charset="0"/>
              <a:cs typeface="Times New Roman" panose="02020603050405020304" pitchFamily="18" charset="0"/>
            </a:endParaRPr>
          </a:p>
        </p:txBody>
      </p:sp>
      <p:sp>
        <p:nvSpPr>
          <p:cNvPr id="24" name="Rectangle 23"/>
          <p:cNvSpPr/>
          <p:nvPr/>
        </p:nvSpPr>
        <p:spPr>
          <a:xfrm>
            <a:off x="172914" y="5265508"/>
            <a:ext cx="3903786" cy="369332"/>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Develop a 3D </a:t>
            </a:r>
            <a:r>
              <a:rPr lang="en-US" dirty="0" smtClean="0">
                <a:latin typeface="Times New Roman" panose="02020603050405020304" pitchFamily="18" charset="0"/>
                <a:cs typeface="Times New Roman" panose="02020603050405020304" pitchFamily="18" charset="0"/>
              </a:rPr>
              <a:t>V</a:t>
            </a:r>
            <a:r>
              <a:rPr lang="en-US" baseline="-25000" dirty="0" smtClean="0">
                <a:latin typeface="Times New Roman" panose="02020603050405020304" pitchFamily="18" charset="0"/>
                <a:cs typeface="Times New Roman" panose="02020603050405020304" pitchFamily="18" charset="0"/>
              </a:rPr>
              <a:t>s</a:t>
            </a:r>
            <a:r>
              <a:rPr lang="en-US" dirty="0" smtClean="0">
                <a:latin typeface="Times New Roman" panose="02020603050405020304" pitchFamily="18" charset="0"/>
                <a:cs typeface="Times New Roman" panose="02020603050405020304" pitchFamily="18" charset="0"/>
              </a:rPr>
              <a:t> model </a:t>
            </a:r>
            <a:r>
              <a:rPr lang="en-US" dirty="0">
                <a:latin typeface="Times New Roman" panose="02020603050405020304" pitchFamily="18" charset="0"/>
                <a:cs typeface="Times New Roman" panose="02020603050405020304" pitchFamily="18" charset="0"/>
              </a:rPr>
              <a:t>for </a:t>
            </a:r>
            <a:r>
              <a:rPr lang="en-US" dirty="0" smtClean="0">
                <a:latin typeface="Times New Roman" panose="02020603050405020304" pitchFamily="18" charset="0"/>
                <a:cs typeface="Times New Roman" panose="02020603050405020304" pitchFamily="18" charset="0"/>
              </a:rPr>
              <a:t>NEA</a:t>
            </a:r>
            <a:endParaRPr lang="en-US" dirty="0">
              <a:latin typeface="Times New Roman" panose="02020603050405020304" pitchFamily="18" charset="0"/>
              <a:cs typeface="Times New Roman" panose="02020603050405020304" pitchFamily="18" charset="0"/>
            </a:endParaRPr>
          </a:p>
        </p:txBody>
      </p:sp>
      <p:sp>
        <p:nvSpPr>
          <p:cNvPr id="25" name="Rectangle 24"/>
          <p:cNvSpPr/>
          <p:nvPr/>
        </p:nvSpPr>
        <p:spPr>
          <a:xfrm>
            <a:off x="96625" y="3664782"/>
            <a:ext cx="4125107" cy="369332"/>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Conduct SSGMRA for a site in </a:t>
            </a:r>
            <a:r>
              <a:rPr lang="en-US" dirty="0" smtClean="0">
                <a:latin typeface="Times New Roman" panose="02020603050405020304" pitchFamily="18" charset="0"/>
                <a:cs typeface="Times New Roman" panose="02020603050405020304" pitchFamily="18" charset="0"/>
              </a:rPr>
              <a:t>NEA</a:t>
            </a:r>
            <a:endParaRPr lang="en-US" dirty="0">
              <a:latin typeface="Times New Roman" panose="02020603050405020304" pitchFamily="18" charset="0"/>
              <a:cs typeface="Times New Roman" panose="02020603050405020304" pitchFamily="18" charset="0"/>
            </a:endParaRPr>
          </a:p>
        </p:txBody>
      </p:sp>
      <p:sp>
        <p:nvSpPr>
          <p:cNvPr id="26" name="Rectangle 25"/>
          <p:cNvSpPr/>
          <p:nvPr/>
        </p:nvSpPr>
        <p:spPr>
          <a:xfrm>
            <a:off x="134815" y="4250920"/>
            <a:ext cx="4086918" cy="923330"/>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Demonstrate </a:t>
            </a:r>
            <a:r>
              <a:rPr lang="en-US" dirty="0" smtClean="0">
                <a:latin typeface="Times New Roman" panose="02020603050405020304" pitchFamily="18" charset="0"/>
                <a:cs typeface="Times New Roman" panose="02020603050405020304" pitchFamily="18" charset="0"/>
              </a:rPr>
              <a:t>bridge design cost-savings </a:t>
            </a:r>
            <a:r>
              <a:rPr lang="en-US" dirty="0">
                <a:latin typeface="Times New Roman" panose="02020603050405020304" pitchFamily="18" charset="0"/>
                <a:cs typeface="Times New Roman" panose="02020603050405020304" pitchFamily="18" charset="0"/>
              </a:rPr>
              <a:t>potential of SSGMRA at said site</a:t>
            </a:r>
          </a:p>
        </p:txBody>
      </p:sp>
      <p:sp>
        <p:nvSpPr>
          <p:cNvPr id="23" name="Rectangle 22"/>
          <p:cNvSpPr/>
          <p:nvPr/>
        </p:nvSpPr>
        <p:spPr>
          <a:xfrm>
            <a:off x="476294" y="928481"/>
            <a:ext cx="3403959" cy="1446550"/>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Project Objectives</a:t>
            </a:r>
          </a:p>
          <a:p>
            <a:endParaRPr lang="en-US" sz="20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
        <p:nvSpPr>
          <p:cNvPr id="27" name="Slide Number Placeholder 4"/>
          <p:cNvSpPr>
            <a:spLocks noGrp="1"/>
          </p:cNvSpPr>
          <p:nvPr>
            <p:ph type="sldNum" sz="quarter" idx="12"/>
          </p:nvPr>
        </p:nvSpPr>
        <p:spPr>
          <a:xfrm>
            <a:off x="7010400" y="6540500"/>
            <a:ext cx="2133600" cy="365125"/>
          </a:xfrm>
        </p:spPr>
        <p:txBody>
          <a:bodyPr/>
          <a:lstStyle/>
          <a:p>
            <a:fld id="{C28CECA6-7F19-4C1D-BC05-68AD67FA2408}" type="slidenum">
              <a:rPr lang="en-US" smtClean="0"/>
              <a:t>5</a:t>
            </a:fld>
            <a:endParaRPr lang="en-US" dirty="0"/>
          </a:p>
        </p:txBody>
      </p:sp>
      <p:pic>
        <p:nvPicPr>
          <p:cNvPr id="28" name="Picture 27" descr="C:\Users\erb001\Desktop\NMSZ Bridges\SitesFigure\SitesMap.tif"/>
          <p:cNvPicPr/>
          <p:nvPr/>
        </p:nvPicPr>
        <p:blipFill rotWithShape="1">
          <a:blip r:embed="rId3" cstate="print">
            <a:extLst>
              <a:ext uri="{28A0092B-C50C-407E-A947-70E740481C1C}">
                <a14:useLocalDpi xmlns:a14="http://schemas.microsoft.com/office/drawing/2010/main" val="0"/>
              </a:ext>
            </a:extLst>
          </a:blip>
          <a:srcRect l="15146" t="2684" r="9742" b="4198"/>
          <a:stretch/>
        </p:blipFill>
        <p:spPr bwMode="auto">
          <a:xfrm>
            <a:off x="4108862" y="1246188"/>
            <a:ext cx="5074326" cy="48672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547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0-#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0-#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28CECA6-7F19-4C1D-BC05-68AD67FA2408}" type="slidenum">
              <a:rPr lang="en-US" smtClean="0"/>
              <a:t>6</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0" y="0"/>
            <a:ext cx="9144000" cy="74295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p:cNvSpPr>
            <a:spLocks noGrp="1"/>
          </p:cNvSpPr>
          <p:nvPr>
            <p:ph type="title"/>
          </p:nvPr>
        </p:nvSpPr>
        <p:spPr>
          <a:xfrm>
            <a:off x="152400" y="838200"/>
            <a:ext cx="8844986" cy="762000"/>
          </a:xfrm>
        </p:spPr>
        <p:txBody>
          <a:bodyPr/>
          <a:lstStyle/>
          <a:p>
            <a:r>
              <a:rPr lang="en-US" sz="3400" dirty="0" smtClean="0"/>
              <a:t>Surface Wave Methods Used</a:t>
            </a:r>
            <a:endParaRPr lang="en-US" sz="3400" dirty="0"/>
          </a:p>
        </p:txBody>
      </p:sp>
      <p:sp>
        <p:nvSpPr>
          <p:cNvPr id="11" name="Content Placeholder 3"/>
          <p:cNvSpPr txBox="1">
            <a:spLocks/>
          </p:cNvSpPr>
          <p:nvPr/>
        </p:nvSpPr>
        <p:spPr>
          <a:xfrm>
            <a:off x="228600" y="1600200"/>
            <a:ext cx="8915400" cy="51054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dirty="0" smtClean="0"/>
              <a:t>Active-source (sledgehammer) linear-array </a:t>
            </a:r>
          </a:p>
          <a:p>
            <a:pPr lvl="1" indent="-342900"/>
            <a:r>
              <a:rPr lang="en-US" dirty="0" smtClean="0">
                <a:solidFill>
                  <a:srgbClr val="FF0000"/>
                </a:solidFill>
              </a:rPr>
              <a:t>	</a:t>
            </a:r>
            <a:r>
              <a:rPr lang="en-US" u="sng" dirty="0" err="1" smtClean="0">
                <a:solidFill>
                  <a:srgbClr val="FF0000"/>
                </a:solidFill>
              </a:rPr>
              <a:t>MASW</a:t>
            </a:r>
            <a:r>
              <a:rPr lang="en-US" dirty="0" smtClean="0">
                <a:solidFill>
                  <a:srgbClr val="FF0000"/>
                </a:solidFill>
              </a:rPr>
              <a:t>: Multi-channel Analysis of Surface Waves 	</a:t>
            </a:r>
          </a:p>
          <a:p>
            <a:pPr marL="514350" indent="-514350">
              <a:buFont typeface="+mj-lt"/>
              <a:buAutoNum type="arabicPeriod"/>
            </a:pPr>
            <a:r>
              <a:rPr lang="en-US" dirty="0" smtClean="0"/>
              <a:t>Active-source (</a:t>
            </a:r>
            <a:r>
              <a:rPr lang="en-US" dirty="0" err="1" smtClean="0"/>
              <a:t>Vibroseis</a:t>
            </a:r>
            <a:r>
              <a:rPr lang="en-US" dirty="0" smtClean="0"/>
              <a:t>) linear-array (at select sites)</a:t>
            </a:r>
          </a:p>
          <a:p>
            <a:pPr lvl="1" indent="-342900"/>
            <a:r>
              <a:rPr lang="en-US" dirty="0" smtClean="0">
                <a:solidFill>
                  <a:srgbClr val="FF0000"/>
                </a:solidFill>
              </a:rPr>
              <a:t>	</a:t>
            </a:r>
            <a:r>
              <a:rPr lang="en-US" u="sng" dirty="0" err="1" smtClean="0">
                <a:solidFill>
                  <a:srgbClr val="FF0000"/>
                </a:solidFill>
              </a:rPr>
              <a:t>MASW</a:t>
            </a:r>
            <a:r>
              <a:rPr lang="en-US" dirty="0" smtClean="0">
                <a:solidFill>
                  <a:srgbClr val="FF0000"/>
                </a:solidFill>
              </a:rPr>
              <a:t>: Multi-channel Analysis of Surface Waves 	</a:t>
            </a:r>
          </a:p>
          <a:p>
            <a:pPr marL="514350" indent="-514350">
              <a:buFont typeface="+mj-lt"/>
              <a:buAutoNum type="arabicPeriod"/>
            </a:pPr>
            <a:r>
              <a:rPr lang="en-US" dirty="0" smtClean="0"/>
              <a:t>Ambient-</a:t>
            </a:r>
            <a:r>
              <a:rPr lang="en-US" dirty="0" err="1" smtClean="0"/>
              <a:t>wavefield</a:t>
            </a:r>
            <a:r>
              <a:rPr lang="en-US" dirty="0" smtClean="0"/>
              <a:t> (</a:t>
            </a:r>
            <a:r>
              <a:rPr lang="en-US" dirty="0" err="1" smtClean="0"/>
              <a:t>microtremor</a:t>
            </a:r>
            <a:r>
              <a:rPr lang="en-US" dirty="0" smtClean="0"/>
              <a:t>) circular-array</a:t>
            </a:r>
          </a:p>
          <a:p>
            <a:pPr marL="914400" lvl="1" indent="-514350"/>
            <a:r>
              <a:rPr lang="en-US" u="sng" dirty="0" smtClean="0">
                <a:solidFill>
                  <a:srgbClr val="FF0000"/>
                </a:solidFill>
              </a:rPr>
              <a:t>MAM</a:t>
            </a:r>
            <a:r>
              <a:rPr lang="en-US" dirty="0" smtClean="0">
                <a:solidFill>
                  <a:srgbClr val="FF0000"/>
                </a:solidFill>
              </a:rPr>
              <a:t>:  </a:t>
            </a:r>
            <a:r>
              <a:rPr lang="en-US" dirty="0" err="1" smtClean="0">
                <a:solidFill>
                  <a:srgbClr val="FF0000"/>
                </a:solidFill>
              </a:rPr>
              <a:t>Microtremor</a:t>
            </a:r>
            <a:r>
              <a:rPr lang="en-US" dirty="0" smtClean="0">
                <a:solidFill>
                  <a:srgbClr val="FF0000"/>
                </a:solidFill>
              </a:rPr>
              <a:t> Array Measurements</a:t>
            </a:r>
          </a:p>
          <a:p>
            <a:pPr marL="1314450" lvl="2" indent="-514350"/>
            <a:r>
              <a:rPr lang="en-US" dirty="0" err="1" smtClean="0"/>
              <a:t>HFK</a:t>
            </a:r>
            <a:r>
              <a:rPr lang="en-US" dirty="0" smtClean="0"/>
              <a:t>:  High-resolution Frequency-Wavenumber</a:t>
            </a:r>
          </a:p>
          <a:p>
            <a:pPr marL="1314450" lvl="2" indent="-514350"/>
            <a:r>
              <a:rPr lang="en-US" dirty="0" err="1" smtClean="0"/>
              <a:t>MSPAC</a:t>
            </a:r>
            <a:r>
              <a:rPr lang="en-US" dirty="0" smtClean="0"/>
              <a:t>:  Modified Spatial Autocorrelation</a:t>
            </a:r>
          </a:p>
          <a:p>
            <a:pPr marL="914400" lvl="1" indent="-514350"/>
            <a:r>
              <a:rPr lang="en-US" u="sng" dirty="0" smtClean="0">
                <a:solidFill>
                  <a:srgbClr val="FF0000"/>
                </a:solidFill>
              </a:rPr>
              <a:t>Single Station</a:t>
            </a:r>
          </a:p>
          <a:p>
            <a:pPr marL="1314450" lvl="2" indent="-514350"/>
            <a:r>
              <a:rPr lang="en-US" dirty="0" smtClean="0"/>
              <a:t>H/V:  Horizontal-to-Vertical Spectral Ratio</a:t>
            </a:r>
          </a:p>
        </p:txBody>
      </p:sp>
    </p:spTree>
    <p:extLst>
      <p:ext uri="{BB962C8B-B14F-4D97-AF65-F5344CB8AC3E}">
        <p14:creationId xmlns:p14="http://schemas.microsoft.com/office/powerpoint/2010/main" val="21293616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5082" t="244" r="1815" b="10936"/>
          <a:stretch/>
        </p:blipFill>
        <p:spPr>
          <a:xfrm rot="5400000">
            <a:off x="-141568" y="3372945"/>
            <a:ext cx="3626783" cy="2594959"/>
          </a:xfrm>
          <a:prstGeom prst="rect">
            <a:avLst/>
          </a:prstGeom>
        </p:spPr>
      </p:pic>
      <p:sp>
        <p:nvSpPr>
          <p:cNvPr id="5" name="Slide Number Placeholder 4"/>
          <p:cNvSpPr>
            <a:spLocks noGrp="1"/>
          </p:cNvSpPr>
          <p:nvPr>
            <p:ph type="sldNum" sz="quarter" idx="12"/>
          </p:nvPr>
        </p:nvSpPr>
        <p:spPr/>
        <p:txBody>
          <a:bodyPr/>
          <a:lstStyle/>
          <a:p>
            <a:fld id="{C28CECA6-7F19-4C1D-BC05-68AD67FA2408}" type="slidenum">
              <a:rPr lang="en-US" smtClean="0"/>
              <a:t>7</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3">
            <a:extLst>
              <a:ext uri="{28A0092B-C50C-407E-A947-70E740481C1C}">
                <a14:useLocalDpi xmlns:a14="http://schemas.microsoft.com/office/drawing/2010/main" val="0"/>
              </a:ext>
            </a:extLst>
          </a:blip>
          <a:srcRect t="39158" b="13855"/>
          <a:stretch/>
        </p:blipFill>
        <p:spPr bwMode="auto">
          <a:xfrm>
            <a:off x="0" y="0"/>
            <a:ext cx="9144000" cy="74295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
          <p:cNvSpPr>
            <a:spLocks noGrp="1"/>
          </p:cNvSpPr>
          <p:nvPr>
            <p:ph type="title"/>
          </p:nvPr>
        </p:nvSpPr>
        <p:spPr>
          <a:xfrm>
            <a:off x="457200" y="685800"/>
            <a:ext cx="8229600" cy="838200"/>
          </a:xfrm>
        </p:spPr>
        <p:txBody>
          <a:bodyPr>
            <a:normAutofit fontScale="90000"/>
          </a:bodyPr>
          <a:lstStyle/>
          <a:p>
            <a:r>
              <a:rPr lang="en-US" dirty="0" smtClean="0"/>
              <a:t>Active-Source Sledgehammer Testing</a:t>
            </a:r>
            <a:endParaRPr lang="en-US" dirty="0"/>
          </a:p>
        </p:txBody>
      </p:sp>
      <p:sp>
        <p:nvSpPr>
          <p:cNvPr id="12" name="Content Placeholder 3"/>
          <p:cNvSpPr>
            <a:spLocks noGrp="1"/>
          </p:cNvSpPr>
          <p:nvPr>
            <p:ph idx="1"/>
          </p:nvPr>
        </p:nvSpPr>
        <p:spPr>
          <a:xfrm>
            <a:off x="0" y="1377950"/>
            <a:ext cx="8915400" cy="1706563"/>
          </a:xfrm>
        </p:spPr>
        <p:txBody>
          <a:bodyPr>
            <a:normAutofit/>
          </a:bodyPr>
          <a:lstStyle/>
          <a:p>
            <a:r>
              <a:rPr lang="en-US" sz="2400" dirty="0" smtClean="0"/>
              <a:t>Linear array of 24-48 4.5-Hz vertical and horizontal  geophones </a:t>
            </a:r>
          </a:p>
          <a:p>
            <a:r>
              <a:rPr lang="en-US" sz="2400" dirty="0" smtClean="0"/>
              <a:t>Equal spacing of 2m (48-94 m long array)</a:t>
            </a:r>
          </a:p>
          <a:p>
            <a:r>
              <a:rPr lang="en-US" sz="2400" dirty="0" smtClean="0"/>
              <a:t>Four different source-offset locations (5, 10, 20 &amp; 30m)</a:t>
            </a:r>
            <a:endParaRPr lang="en-US" sz="2400" dirty="0"/>
          </a:p>
        </p:txBody>
      </p:sp>
      <p:pic>
        <p:nvPicPr>
          <p:cNvPr id="13" name="Content Placeholder 3"/>
          <p:cNvPicPr>
            <a:picLocks noGrp="1" noChangeAspect="1"/>
          </p:cNvPicPr>
          <p:nvPr/>
        </p:nvPicPr>
        <p:blipFill rotWithShape="1">
          <a:blip r:embed="rId4" cstate="print">
            <a:extLst>
              <a:ext uri="{28A0092B-C50C-407E-A947-70E740481C1C}">
                <a14:useLocalDpi xmlns:a14="http://schemas.microsoft.com/office/drawing/2010/main" val="0"/>
              </a:ext>
            </a:extLst>
          </a:blip>
          <a:srcRect t="25976" b="23034"/>
          <a:stretch/>
        </p:blipFill>
        <p:spPr>
          <a:xfrm>
            <a:off x="3200400" y="4254500"/>
            <a:ext cx="5715000" cy="2286000"/>
          </a:xfrm>
          <a:prstGeom prst="rect">
            <a:avLst/>
          </a:prstGeom>
        </p:spPr>
      </p:pic>
      <p:cxnSp>
        <p:nvCxnSpPr>
          <p:cNvPr id="16" name="Straight Arrow Connector 15"/>
          <p:cNvCxnSpPr/>
          <p:nvPr/>
        </p:nvCxnSpPr>
        <p:spPr>
          <a:xfrm>
            <a:off x="914400" y="4667385"/>
            <a:ext cx="457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872067" y="4972185"/>
            <a:ext cx="457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914400" y="4438785"/>
            <a:ext cx="4572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2969303" y="5093890"/>
            <a:ext cx="3026529" cy="541617"/>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1600200" y="4438785"/>
            <a:ext cx="5633398" cy="23111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233598" y="4438785"/>
            <a:ext cx="40230" cy="817291"/>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rotWithShape="1">
          <a:blip r:embed="rId5" cstate="print">
            <a:extLst>
              <a:ext uri="{28A0092B-C50C-407E-A947-70E740481C1C}">
                <a14:useLocalDpi xmlns:a14="http://schemas.microsoft.com/office/drawing/2010/main" val="0"/>
              </a:ext>
            </a:extLst>
          </a:blip>
          <a:srcRect l="34999" t="36666" r="29167" b="37778"/>
          <a:stretch/>
        </p:blipFill>
        <p:spPr>
          <a:xfrm>
            <a:off x="6523684" y="2851013"/>
            <a:ext cx="2476500" cy="1324640"/>
          </a:xfrm>
          <a:prstGeom prst="rect">
            <a:avLst/>
          </a:prstGeom>
        </p:spPr>
      </p:pic>
      <p:cxnSp>
        <p:nvCxnSpPr>
          <p:cNvPr id="36" name="Straight Arrow Connector 35"/>
          <p:cNvCxnSpPr/>
          <p:nvPr/>
        </p:nvCxnSpPr>
        <p:spPr>
          <a:xfrm flipV="1">
            <a:off x="7233598" y="3809077"/>
            <a:ext cx="310202" cy="629708"/>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Content Placeholder 3"/>
          <p:cNvSpPr txBox="1">
            <a:spLocks/>
          </p:cNvSpPr>
          <p:nvPr/>
        </p:nvSpPr>
        <p:spPr>
          <a:xfrm>
            <a:off x="6801139" y="2789531"/>
            <a:ext cx="1676400" cy="38152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200" dirty="0" smtClean="0">
                <a:solidFill>
                  <a:srgbClr val="FFFF00"/>
                </a:solidFill>
              </a:rPr>
              <a:t>Horizontal</a:t>
            </a:r>
            <a:r>
              <a:rPr lang="en-US" sz="2000" dirty="0" smtClean="0"/>
              <a:t> </a:t>
            </a:r>
          </a:p>
          <a:p>
            <a:pPr marL="0" indent="0">
              <a:buFont typeface="Arial" pitchFamily="34" charset="0"/>
              <a:buNone/>
            </a:pPr>
            <a:endParaRPr lang="en-US" sz="2000" dirty="0" smtClean="0"/>
          </a:p>
          <a:p>
            <a:pPr marL="0" indent="0">
              <a:buFont typeface="Arial" pitchFamily="34" charset="0"/>
              <a:buNone/>
            </a:pPr>
            <a:endParaRPr lang="en-US" dirty="0"/>
          </a:p>
        </p:txBody>
      </p:sp>
      <p:sp>
        <p:nvSpPr>
          <p:cNvPr id="40" name="Content Placeholder 3"/>
          <p:cNvSpPr txBox="1">
            <a:spLocks/>
          </p:cNvSpPr>
          <p:nvPr/>
        </p:nvSpPr>
        <p:spPr>
          <a:xfrm>
            <a:off x="8208906" y="2832098"/>
            <a:ext cx="1218616" cy="38152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200" dirty="0" smtClean="0">
                <a:solidFill>
                  <a:srgbClr val="FFFF00"/>
                </a:solidFill>
              </a:rPr>
              <a:t>Vertical</a:t>
            </a:r>
            <a:r>
              <a:rPr lang="en-US" sz="2000" dirty="0" smtClean="0"/>
              <a:t> </a:t>
            </a:r>
          </a:p>
          <a:p>
            <a:pPr marL="0" indent="0">
              <a:buFont typeface="Arial" pitchFamily="34" charset="0"/>
              <a:buNone/>
            </a:pPr>
            <a:endParaRPr lang="en-US" sz="2000" dirty="0" smtClean="0"/>
          </a:p>
          <a:p>
            <a:pPr marL="0" indent="0">
              <a:buFont typeface="Arial" pitchFamily="34" charset="0"/>
              <a:buNone/>
            </a:pPr>
            <a:endParaRPr lang="en-US" dirty="0"/>
          </a:p>
        </p:txBody>
      </p:sp>
      <p:grpSp>
        <p:nvGrpSpPr>
          <p:cNvPr id="23" name="Group 22"/>
          <p:cNvGrpSpPr/>
          <p:nvPr/>
        </p:nvGrpSpPr>
        <p:grpSpPr>
          <a:xfrm>
            <a:off x="3242305" y="2777202"/>
            <a:ext cx="3130742" cy="1513179"/>
            <a:chOff x="0" y="0"/>
            <a:chExt cx="5776928" cy="3227070"/>
          </a:xfrm>
        </p:grpSpPr>
        <p:pic>
          <p:nvPicPr>
            <p:cNvPr id="25" name="Picture 24" descr="\\cveg-file.cveg.uark.edu\CVEG\Research\Wood\AHTD Deep Vs Profiling\NEA June Trip Pictures\AHTD\DSCN0486.JPG"/>
            <p:cNvPicPr>
              <a:picLocks noChangeAspect="1"/>
            </p:cNvPicPr>
            <p:nvPr/>
          </p:nvPicPr>
          <p:blipFill rotWithShape="1">
            <a:blip r:embed="rId6" cstate="print">
              <a:extLst>
                <a:ext uri="{28A0092B-C50C-407E-A947-70E740481C1C}">
                  <a14:useLocalDpi xmlns:a14="http://schemas.microsoft.com/office/drawing/2010/main"/>
                </a:ext>
              </a:extLst>
            </a:blip>
            <a:srcRect l="33339" t="12382" r="28229" b="25171"/>
            <a:stretch/>
          </p:blipFill>
          <p:spPr bwMode="auto">
            <a:xfrm>
              <a:off x="0" y="7116"/>
              <a:ext cx="2643505" cy="3219450"/>
            </a:xfrm>
            <a:prstGeom prst="rect">
              <a:avLst/>
            </a:prstGeom>
            <a:noFill/>
            <a:ln>
              <a:noFill/>
            </a:ln>
            <a:extLst>
              <a:ext uri="{53640926-AAD7-44D8-BBD7-CCE9431645EC}">
                <a14:shadowObscured xmlns:a14="http://schemas.microsoft.com/office/drawing/2010/main"/>
              </a:ext>
            </a:extLst>
          </p:spPr>
        </p:pic>
        <p:pic>
          <p:nvPicPr>
            <p:cNvPr id="26" name="Picture 25" descr="\\cveg-file.cveg.uark.edu\CVEG\Research\Wood\AHTD Deep Vs Profiling\NEA June Trip Pictures\AHTD\DSCN0504.JPG"/>
            <p:cNvPicPr>
              <a:picLocks noChangeAspect="1"/>
            </p:cNvPicPr>
            <p:nvPr/>
          </p:nvPicPr>
          <p:blipFill rotWithShape="1">
            <a:blip r:embed="rId7" cstate="print">
              <a:extLst>
                <a:ext uri="{28A0092B-C50C-407E-A947-70E740481C1C}">
                  <a14:useLocalDpi xmlns:a14="http://schemas.microsoft.com/office/drawing/2010/main"/>
                </a:ext>
              </a:extLst>
            </a:blip>
            <a:srcRect l="21768" t="9679" r="21364" b="11837"/>
            <a:stretch/>
          </p:blipFill>
          <p:spPr bwMode="auto">
            <a:xfrm>
              <a:off x="2657808" y="0"/>
              <a:ext cx="3119120" cy="322707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4652361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veg-file.cveg.uark.edu\CVEG\Research\Wood\AHTD Deep Vs Profiling\NEA June Trip Pictures\AHTD\DSCN0451.JPG"/>
          <p:cNvPicPr/>
          <p:nvPr/>
        </p:nvPicPr>
        <p:blipFill rotWithShape="1">
          <a:blip r:embed="rId2" cstate="print">
            <a:extLst>
              <a:ext uri="{28A0092B-C50C-407E-A947-70E740481C1C}">
                <a14:useLocalDpi xmlns:a14="http://schemas.microsoft.com/office/drawing/2010/main"/>
              </a:ext>
            </a:extLst>
          </a:blip>
          <a:srcRect r="16848" b="14000"/>
          <a:stretch/>
        </p:blipFill>
        <p:spPr bwMode="auto">
          <a:xfrm>
            <a:off x="110184" y="2743200"/>
            <a:ext cx="3045810" cy="2112371"/>
          </a:xfrm>
          <a:prstGeom prst="rect">
            <a:avLst/>
          </a:prstGeom>
          <a:noFill/>
          <a:ln>
            <a:noFill/>
          </a:ln>
          <a:extLst>
            <a:ext uri="{53640926-AAD7-44D8-BBD7-CCE9431645EC}">
              <a14:shadowObscured xmlns:a14="http://schemas.microsoft.com/office/drawing/2010/main"/>
            </a:ext>
          </a:extLst>
        </p:spPr>
      </p:pic>
      <p:sp>
        <p:nvSpPr>
          <p:cNvPr id="5" name="Slide Number Placeholder 4"/>
          <p:cNvSpPr>
            <a:spLocks noGrp="1"/>
          </p:cNvSpPr>
          <p:nvPr>
            <p:ph type="sldNum" sz="quarter" idx="12"/>
          </p:nvPr>
        </p:nvSpPr>
        <p:spPr/>
        <p:txBody>
          <a:bodyPr/>
          <a:lstStyle/>
          <a:p>
            <a:fld id="{C28CECA6-7F19-4C1D-BC05-68AD67FA2408}" type="slidenum">
              <a:rPr lang="en-US" smtClean="0"/>
              <a:t>8</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3">
            <a:extLst>
              <a:ext uri="{28A0092B-C50C-407E-A947-70E740481C1C}">
                <a14:useLocalDpi xmlns:a14="http://schemas.microsoft.com/office/drawing/2010/main" val="0"/>
              </a:ext>
            </a:extLst>
          </a:blip>
          <a:srcRect t="39158" b="13855"/>
          <a:stretch/>
        </p:blipFill>
        <p:spPr bwMode="auto">
          <a:xfrm>
            <a:off x="0" y="0"/>
            <a:ext cx="9144000" cy="74295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p:cNvSpPr>
            <a:spLocks noGrp="1"/>
          </p:cNvSpPr>
          <p:nvPr>
            <p:ph type="title"/>
          </p:nvPr>
        </p:nvSpPr>
        <p:spPr>
          <a:xfrm>
            <a:off x="457200" y="685800"/>
            <a:ext cx="8229600" cy="838200"/>
          </a:xfrm>
        </p:spPr>
        <p:txBody>
          <a:bodyPr/>
          <a:lstStyle/>
          <a:p>
            <a:r>
              <a:rPr lang="en-US" dirty="0" smtClean="0"/>
              <a:t>Active-Source </a:t>
            </a:r>
            <a:r>
              <a:rPr lang="en-US" dirty="0" err="1" smtClean="0"/>
              <a:t>Vibroseis</a:t>
            </a:r>
            <a:r>
              <a:rPr lang="en-US" dirty="0" smtClean="0"/>
              <a:t> Testing</a:t>
            </a:r>
            <a:endParaRPr lang="en-US" dirty="0"/>
          </a:p>
        </p:txBody>
      </p:sp>
      <p:sp>
        <p:nvSpPr>
          <p:cNvPr id="7" name="Content Placeholder 3"/>
          <p:cNvSpPr>
            <a:spLocks noGrp="1"/>
          </p:cNvSpPr>
          <p:nvPr>
            <p:ph idx="1"/>
          </p:nvPr>
        </p:nvSpPr>
        <p:spPr>
          <a:xfrm>
            <a:off x="228600" y="1371600"/>
            <a:ext cx="8686800" cy="1706563"/>
          </a:xfrm>
        </p:spPr>
        <p:txBody>
          <a:bodyPr>
            <a:normAutofit fontScale="85000" lnSpcReduction="10000"/>
          </a:bodyPr>
          <a:lstStyle/>
          <a:p>
            <a:r>
              <a:rPr lang="en-US" dirty="0" smtClean="0"/>
              <a:t>Linear array of 24 4.5-Hz vertical geophones </a:t>
            </a:r>
          </a:p>
          <a:p>
            <a:r>
              <a:rPr lang="en-US" dirty="0" smtClean="0"/>
              <a:t>Equal spacing of 4 m (94 m long array)</a:t>
            </a:r>
          </a:p>
          <a:p>
            <a:r>
              <a:rPr lang="en-US" dirty="0" smtClean="0"/>
              <a:t>Three different source-offset locations (10, 20, &amp; 40m)</a:t>
            </a:r>
            <a:endParaRPr lang="en-US" dirty="0"/>
          </a:p>
        </p:txBody>
      </p:sp>
      <p:pic>
        <p:nvPicPr>
          <p:cNvPr id="8" name="Content Placeholder 5"/>
          <p:cNvPicPr>
            <a:picLocks noGrp="1" noChangeAspect="1"/>
          </p:cNvPicPr>
          <p:nvPr/>
        </p:nvPicPr>
        <p:blipFill rotWithShape="1">
          <a:blip r:embed="rId4" cstate="print">
            <a:extLst>
              <a:ext uri="{28A0092B-C50C-407E-A947-70E740481C1C}">
                <a14:useLocalDpi xmlns:a14="http://schemas.microsoft.com/office/drawing/2010/main" val="0"/>
              </a:ext>
            </a:extLst>
          </a:blip>
          <a:srcRect l="3480" t="25255" r="3295" b="19907"/>
          <a:stretch/>
        </p:blipFill>
        <p:spPr>
          <a:xfrm>
            <a:off x="3276600" y="2902284"/>
            <a:ext cx="5468352" cy="2468880"/>
          </a:xfrm>
          <a:prstGeom prst="rect">
            <a:avLst/>
          </a:prstGeom>
        </p:spPr>
      </p:pic>
      <p:cxnSp>
        <p:nvCxnSpPr>
          <p:cNvPr id="4" name="Straight Arrow Connector 3"/>
          <p:cNvCxnSpPr/>
          <p:nvPr/>
        </p:nvCxnSpPr>
        <p:spPr>
          <a:xfrm flipH="1" flipV="1">
            <a:off x="2209800" y="4136724"/>
            <a:ext cx="1447800" cy="828508"/>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331702" y="5895569"/>
            <a:ext cx="1087898" cy="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419600" y="5334001"/>
            <a:ext cx="0" cy="561568"/>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1818" t="28867" b="13965"/>
          <a:stretch/>
        </p:blipFill>
        <p:spPr>
          <a:xfrm>
            <a:off x="40637" y="4940300"/>
            <a:ext cx="3291064" cy="1600200"/>
          </a:xfrm>
          <a:prstGeom prst="rect">
            <a:avLst/>
          </a:prstGeom>
        </p:spPr>
      </p:pic>
      <p:sp>
        <p:nvSpPr>
          <p:cNvPr id="18" name="TextBox 17"/>
          <p:cNvSpPr txBox="1"/>
          <p:nvPr/>
        </p:nvSpPr>
        <p:spPr>
          <a:xfrm>
            <a:off x="6477000" y="2893370"/>
            <a:ext cx="533400" cy="461665"/>
          </a:xfrm>
          <a:prstGeom prst="rect">
            <a:avLst/>
          </a:prstGeom>
          <a:solidFill>
            <a:schemeClr val="bg1"/>
          </a:solidFill>
        </p:spPr>
        <p:txBody>
          <a:bodyPr wrap="square" rtlCol="0">
            <a:spAutoFit/>
          </a:bodyPr>
          <a:lstStyle/>
          <a:p>
            <a:r>
              <a:rPr lang="en-US" sz="1200" dirty="0" smtClean="0"/>
              <a:t>94m</a:t>
            </a:r>
            <a:r>
              <a:rPr lang="en-US" sz="2400" dirty="0" smtClean="0"/>
              <a:t> </a:t>
            </a:r>
            <a:endParaRPr lang="en-US" sz="2400" dirty="0"/>
          </a:p>
        </p:txBody>
      </p:sp>
      <p:sp>
        <p:nvSpPr>
          <p:cNvPr id="19" name="TextBox 18"/>
          <p:cNvSpPr txBox="1"/>
          <p:nvPr/>
        </p:nvSpPr>
        <p:spPr>
          <a:xfrm>
            <a:off x="3993662" y="2893369"/>
            <a:ext cx="533400" cy="461665"/>
          </a:xfrm>
          <a:prstGeom prst="rect">
            <a:avLst/>
          </a:prstGeom>
          <a:solidFill>
            <a:schemeClr val="bg1"/>
          </a:solidFill>
        </p:spPr>
        <p:txBody>
          <a:bodyPr wrap="square" rtlCol="0">
            <a:spAutoFit/>
          </a:bodyPr>
          <a:lstStyle/>
          <a:p>
            <a:r>
              <a:rPr lang="en-US" sz="1200" dirty="0" smtClean="0"/>
              <a:t>40m</a:t>
            </a:r>
            <a:r>
              <a:rPr lang="en-US" sz="2400" dirty="0" smtClean="0"/>
              <a:t> </a:t>
            </a:r>
            <a:endParaRPr lang="en-US" sz="2400" dirty="0"/>
          </a:p>
        </p:txBody>
      </p:sp>
      <p:sp>
        <p:nvSpPr>
          <p:cNvPr id="20" name="TextBox 19"/>
          <p:cNvSpPr txBox="1"/>
          <p:nvPr/>
        </p:nvSpPr>
        <p:spPr>
          <a:xfrm>
            <a:off x="5105400" y="3445175"/>
            <a:ext cx="533400" cy="461665"/>
          </a:xfrm>
          <a:prstGeom prst="rect">
            <a:avLst/>
          </a:prstGeom>
          <a:solidFill>
            <a:schemeClr val="bg1"/>
          </a:solidFill>
        </p:spPr>
        <p:txBody>
          <a:bodyPr wrap="square" rtlCol="0">
            <a:spAutoFit/>
          </a:bodyPr>
          <a:lstStyle/>
          <a:p>
            <a:r>
              <a:rPr lang="en-US" sz="1200" dirty="0" smtClean="0"/>
              <a:t>10m</a:t>
            </a:r>
            <a:r>
              <a:rPr lang="en-US" sz="2400" dirty="0" smtClean="0"/>
              <a:t> </a:t>
            </a:r>
            <a:endParaRPr lang="en-US" sz="2400" dirty="0"/>
          </a:p>
        </p:txBody>
      </p:sp>
      <p:sp>
        <p:nvSpPr>
          <p:cNvPr id="21" name="TextBox 20"/>
          <p:cNvSpPr txBox="1"/>
          <p:nvPr/>
        </p:nvSpPr>
        <p:spPr>
          <a:xfrm>
            <a:off x="5121031" y="3180060"/>
            <a:ext cx="533400" cy="461665"/>
          </a:xfrm>
          <a:prstGeom prst="rect">
            <a:avLst/>
          </a:prstGeom>
          <a:solidFill>
            <a:schemeClr val="bg1"/>
          </a:solidFill>
        </p:spPr>
        <p:txBody>
          <a:bodyPr wrap="square" rtlCol="0">
            <a:spAutoFit/>
          </a:bodyPr>
          <a:lstStyle/>
          <a:p>
            <a:r>
              <a:rPr lang="en-US" sz="1200" dirty="0" smtClean="0"/>
              <a:t>20m</a:t>
            </a:r>
            <a:r>
              <a:rPr lang="en-US" sz="2400" dirty="0" smtClean="0"/>
              <a:t> </a:t>
            </a:r>
            <a:endParaRPr lang="en-US" sz="2400" dirty="0"/>
          </a:p>
        </p:txBody>
      </p:sp>
      <p:sp>
        <p:nvSpPr>
          <p:cNvPr id="22" name="TextBox 21"/>
          <p:cNvSpPr txBox="1"/>
          <p:nvPr/>
        </p:nvSpPr>
        <p:spPr>
          <a:xfrm>
            <a:off x="6096000" y="4424054"/>
            <a:ext cx="609600" cy="461665"/>
          </a:xfrm>
          <a:prstGeom prst="rect">
            <a:avLst/>
          </a:prstGeom>
          <a:solidFill>
            <a:schemeClr val="bg1"/>
          </a:solidFill>
        </p:spPr>
        <p:txBody>
          <a:bodyPr wrap="square" rtlCol="0">
            <a:spAutoFit/>
          </a:bodyPr>
          <a:lstStyle/>
          <a:p>
            <a:r>
              <a:rPr lang="en-US" sz="1200" dirty="0" smtClean="0"/>
              <a:t>4m</a:t>
            </a:r>
            <a:r>
              <a:rPr lang="en-US" sz="2400" dirty="0" smtClean="0"/>
              <a:t> </a:t>
            </a:r>
            <a:endParaRPr lang="en-US" sz="2400" dirty="0"/>
          </a:p>
        </p:txBody>
      </p:sp>
      <p:sp>
        <p:nvSpPr>
          <p:cNvPr id="23" name="TextBox 22"/>
          <p:cNvSpPr txBox="1"/>
          <p:nvPr/>
        </p:nvSpPr>
        <p:spPr>
          <a:xfrm>
            <a:off x="7467600" y="4523624"/>
            <a:ext cx="988646" cy="646331"/>
          </a:xfrm>
          <a:prstGeom prst="rect">
            <a:avLst/>
          </a:prstGeom>
          <a:solidFill>
            <a:schemeClr val="bg1"/>
          </a:solidFill>
        </p:spPr>
        <p:txBody>
          <a:bodyPr wrap="square" rtlCol="0">
            <a:spAutoFit/>
          </a:bodyPr>
          <a:lstStyle/>
          <a:p>
            <a:r>
              <a:rPr lang="en-US" sz="1200" dirty="0" smtClean="0"/>
              <a:t>4.5 Hz Geophones</a:t>
            </a:r>
            <a:r>
              <a:rPr lang="en-US" sz="2400" dirty="0" smtClean="0"/>
              <a:t> </a:t>
            </a:r>
            <a:endParaRPr lang="en-US" sz="2400" dirty="0"/>
          </a:p>
        </p:txBody>
      </p:sp>
    </p:spTree>
    <p:extLst>
      <p:ext uri="{BB962C8B-B14F-4D97-AF65-F5344CB8AC3E}">
        <p14:creationId xmlns:p14="http://schemas.microsoft.com/office/powerpoint/2010/main" val="20585649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28CECA6-7F19-4C1D-BC05-68AD67FA2408}" type="slidenum">
              <a:rPr lang="en-US" smtClean="0"/>
              <a:t>9</a:t>
            </a:fld>
            <a:endParaRPr lang="en-US" dirty="0"/>
          </a:p>
        </p:txBody>
      </p:sp>
      <p:pic>
        <p:nvPicPr>
          <p:cNvPr id="39" name="Picture 2" descr="http://aaie.ineg.uark.edu/AAIE/News_item_about_San_Juan_files/UA_Banner.png"/>
          <p:cNvPicPr>
            <a:picLocks noChangeAspect="1" noChangeArrowheads="1"/>
          </p:cNvPicPr>
          <p:nvPr/>
        </p:nvPicPr>
        <p:blipFill rotWithShape="1">
          <a:blip r:embed="rId2">
            <a:extLst>
              <a:ext uri="{28A0092B-C50C-407E-A947-70E740481C1C}">
                <a14:useLocalDpi xmlns:a14="http://schemas.microsoft.com/office/drawing/2010/main" val="0"/>
              </a:ext>
            </a:extLst>
          </a:blip>
          <a:srcRect t="39158" b="13855"/>
          <a:stretch/>
        </p:blipFill>
        <p:spPr bwMode="auto">
          <a:xfrm>
            <a:off x="0" y="0"/>
            <a:ext cx="9144000" cy="74295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p:cNvSpPr>
            <a:spLocks noGrp="1"/>
          </p:cNvSpPr>
          <p:nvPr>
            <p:ph type="title"/>
          </p:nvPr>
        </p:nvSpPr>
        <p:spPr>
          <a:xfrm>
            <a:off x="76200" y="685800"/>
            <a:ext cx="8991600" cy="838200"/>
          </a:xfrm>
        </p:spPr>
        <p:txBody>
          <a:bodyPr/>
          <a:lstStyle/>
          <a:p>
            <a:r>
              <a:rPr lang="en-US" sz="3200" dirty="0" smtClean="0"/>
              <a:t>Ambient-</a:t>
            </a:r>
            <a:r>
              <a:rPr lang="en-US" sz="3200" dirty="0" err="1" smtClean="0"/>
              <a:t>Wavefield</a:t>
            </a:r>
            <a:r>
              <a:rPr lang="en-US" sz="3200" dirty="0" smtClean="0"/>
              <a:t> (</a:t>
            </a:r>
            <a:r>
              <a:rPr lang="en-US" sz="3200" dirty="0" err="1" smtClean="0"/>
              <a:t>microtremor</a:t>
            </a:r>
            <a:r>
              <a:rPr lang="en-US" sz="3200" dirty="0" smtClean="0"/>
              <a:t>) Testing</a:t>
            </a:r>
            <a:endParaRPr lang="en-US" sz="3200" dirty="0"/>
          </a:p>
        </p:txBody>
      </p:sp>
      <p:sp>
        <p:nvSpPr>
          <p:cNvPr id="7" name="Content Placeholder 3"/>
          <p:cNvSpPr>
            <a:spLocks noGrp="1"/>
          </p:cNvSpPr>
          <p:nvPr>
            <p:ph idx="1"/>
          </p:nvPr>
        </p:nvSpPr>
        <p:spPr>
          <a:xfrm>
            <a:off x="228600" y="1371600"/>
            <a:ext cx="8686800" cy="1706563"/>
          </a:xfrm>
        </p:spPr>
        <p:txBody>
          <a:bodyPr>
            <a:normAutofit fontScale="85000" lnSpcReduction="10000"/>
          </a:bodyPr>
          <a:lstStyle/>
          <a:p>
            <a:r>
              <a:rPr lang="en-US" dirty="0" smtClean="0"/>
              <a:t>Circular arrays of 10 broadband seismometers (20-120s T)</a:t>
            </a:r>
          </a:p>
          <a:p>
            <a:r>
              <a:rPr lang="en-US" dirty="0" smtClean="0"/>
              <a:t>Array diameters of 50, 200, 500, and 1000 m</a:t>
            </a:r>
          </a:p>
          <a:p>
            <a:r>
              <a:rPr lang="en-US" dirty="0" smtClean="0"/>
              <a:t>Recording times of 30 – 120 min at each array</a:t>
            </a:r>
            <a:endParaRPr lang="en-US" dirty="0"/>
          </a:p>
        </p:txBody>
      </p:sp>
      <p:pic>
        <p:nvPicPr>
          <p:cNvPr id="9" name="Content Placeholder 3"/>
          <p:cNvPicPr>
            <a:picLocks noGrp="1" noChangeAspect="1"/>
          </p:cNvPicPr>
          <p:nvPr/>
        </p:nvPicPr>
        <p:blipFill rotWithShape="1">
          <a:blip r:embed="rId3" cstate="print">
            <a:extLst>
              <a:ext uri="{28A0092B-C50C-407E-A947-70E740481C1C}">
                <a14:useLocalDpi xmlns:a14="http://schemas.microsoft.com/office/drawing/2010/main" val="0"/>
              </a:ext>
            </a:extLst>
          </a:blip>
          <a:srcRect l="14372" t="6012" r="15665" b="241"/>
          <a:stretch/>
        </p:blipFill>
        <p:spPr>
          <a:xfrm>
            <a:off x="6248079" y="3265993"/>
            <a:ext cx="2803234" cy="28829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1296" r="20371" b="10000"/>
          <a:stretch/>
        </p:blipFill>
        <p:spPr>
          <a:xfrm>
            <a:off x="112796" y="3231357"/>
            <a:ext cx="2357385" cy="3292210"/>
          </a:xfrm>
          <a:prstGeom prst="rect">
            <a:avLst/>
          </a:prstGeom>
        </p:spPr>
      </p:pic>
      <p:pic>
        <p:nvPicPr>
          <p:cNvPr id="11" name="Picture 10"/>
          <p:cNvPicPr>
            <a:picLocks noChangeAspect="1"/>
          </p:cNvPicPr>
          <p:nvPr/>
        </p:nvPicPr>
        <p:blipFill>
          <a:blip r:embed="rId5"/>
          <a:stretch>
            <a:fillRect/>
          </a:stretch>
        </p:blipFill>
        <p:spPr>
          <a:xfrm>
            <a:off x="2590800" y="3179425"/>
            <a:ext cx="3741684" cy="3322650"/>
          </a:xfrm>
          <a:prstGeom prst="rect">
            <a:avLst/>
          </a:prstGeom>
        </p:spPr>
      </p:pic>
      <p:grpSp>
        <p:nvGrpSpPr>
          <p:cNvPr id="12" name="Group 11"/>
          <p:cNvGrpSpPr/>
          <p:nvPr/>
        </p:nvGrpSpPr>
        <p:grpSpPr>
          <a:xfrm>
            <a:off x="4122684" y="4042265"/>
            <a:ext cx="2078795" cy="284980"/>
            <a:chOff x="6266329" y="3313568"/>
            <a:chExt cx="2601069" cy="371713"/>
          </a:xfrm>
        </p:grpSpPr>
        <p:cxnSp>
          <p:nvCxnSpPr>
            <p:cNvPr id="13" name="Straight Connector 12"/>
            <p:cNvCxnSpPr/>
            <p:nvPr/>
          </p:nvCxnSpPr>
          <p:spPr>
            <a:xfrm flipH="1" flipV="1">
              <a:off x="6266329" y="3335137"/>
              <a:ext cx="914399" cy="196594"/>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85"/>
            <p:cNvSpPr txBox="1">
              <a:spLocks noChangeArrowheads="1"/>
            </p:cNvSpPr>
            <p:nvPr/>
          </p:nvSpPr>
          <p:spPr bwMode="auto">
            <a:xfrm>
              <a:off x="8018928" y="3313568"/>
              <a:ext cx="848470" cy="371713"/>
            </a:xfrm>
            <a:prstGeom prst="rect">
              <a:avLst/>
            </a:prstGeom>
            <a:solidFill>
              <a:schemeClr val="bg1"/>
            </a:solidFill>
            <a:ln>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dirty="0" smtClean="0">
                  <a:solidFill>
                    <a:schemeClr val="accent6">
                      <a:lumMod val="75000"/>
                    </a:schemeClr>
                  </a:solidFill>
                  <a:latin typeface="Arial" panose="020B0604020202020204" pitchFamily="34" charset="0"/>
                </a:rPr>
                <a:t>MASW</a:t>
              </a:r>
              <a:endParaRPr lang="en-US" altLang="en-US" sz="1200" dirty="0">
                <a:solidFill>
                  <a:schemeClr val="accent6">
                    <a:lumMod val="75000"/>
                  </a:schemeClr>
                </a:solidFill>
                <a:latin typeface="Arial" panose="020B0604020202020204" pitchFamily="34" charset="0"/>
              </a:endParaRPr>
            </a:p>
          </p:txBody>
        </p:sp>
        <p:cxnSp>
          <p:nvCxnSpPr>
            <p:cNvPr id="15" name="Straight Arrow Connector 14"/>
            <p:cNvCxnSpPr/>
            <p:nvPr/>
          </p:nvCxnSpPr>
          <p:spPr>
            <a:xfrm flipH="1">
              <a:off x="7180728" y="3433434"/>
              <a:ext cx="838200" cy="79316"/>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p:cNvCxnSpPr/>
          <p:nvPr/>
        </p:nvCxnSpPr>
        <p:spPr>
          <a:xfrm>
            <a:off x="3702368" y="3899204"/>
            <a:ext cx="202432" cy="874361"/>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85"/>
          <p:cNvSpPr txBox="1">
            <a:spLocks noChangeArrowheads="1"/>
          </p:cNvSpPr>
          <p:nvPr/>
        </p:nvSpPr>
        <p:spPr bwMode="auto">
          <a:xfrm>
            <a:off x="2953068" y="3437539"/>
            <a:ext cx="1498601" cy="461665"/>
          </a:xfrm>
          <a:prstGeom prst="rect">
            <a:avLst/>
          </a:prstGeom>
          <a:solidFill>
            <a:schemeClr val="bg1"/>
          </a:solidFill>
          <a:ln>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dirty="0" smtClean="0">
                <a:solidFill>
                  <a:srgbClr val="7030A0"/>
                </a:solidFill>
                <a:latin typeface="Arial" panose="020B0604020202020204" pitchFamily="34" charset="0"/>
              </a:rPr>
              <a:t>Broadband Seismometer</a:t>
            </a:r>
            <a:endParaRPr lang="en-US" altLang="en-US" sz="1200" dirty="0">
              <a:solidFill>
                <a:srgbClr val="7030A0"/>
              </a:solidFill>
              <a:latin typeface="Arial" panose="020B0604020202020204" pitchFamily="34" charset="0"/>
            </a:endParaRPr>
          </a:p>
        </p:txBody>
      </p:sp>
      <p:cxnSp>
        <p:nvCxnSpPr>
          <p:cNvPr id="18" name="Straight Arrow Connector 17"/>
          <p:cNvCxnSpPr/>
          <p:nvPr/>
        </p:nvCxnSpPr>
        <p:spPr>
          <a:xfrm>
            <a:off x="3306981" y="6151225"/>
            <a:ext cx="2362200"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a:spLocks noChangeArrowheads="1"/>
          </p:cNvSpPr>
          <p:nvPr/>
        </p:nvSpPr>
        <p:spPr bwMode="auto">
          <a:xfrm>
            <a:off x="3505201" y="6186797"/>
            <a:ext cx="1828800" cy="276999"/>
          </a:xfrm>
          <a:prstGeom prst="rect">
            <a:avLst/>
          </a:prstGeom>
          <a:solidFill>
            <a:schemeClr val="bg1"/>
          </a:solidFill>
          <a:ln>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dirty="0" smtClean="0">
                <a:solidFill>
                  <a:srgbClr val="FF0000"/>
                </a:solidFill>
                <a:latin typeface="Arial" panose="020B0604020202020204" pitchFamily="34" charset="0"/>
              </a:rPr>
              <a:t>Up to 1000 m </a:t>
            </a:r>
            <a:r>
              <a:rPr lang="en-US" altLang="en-US" sz="1200" dirty="0" err="1" smtClean="0">
                <a:solidFill>
                  <a:srgbClr val="FF0000"/>
                </a:solidFill>
                <a:latin typeface="Arial" panose="020B0604020202020204" pitchFamily="34" charset="0"/>
              </a:rPr>
              <a:t>dia</a:t>
            </a:r>
            <a:r>
              <a:rPr lang="en-US" altLang="en-US" sz="1200" dirty="0" smtClean="0">
                <a:solidFill>
                  <a:srgbClr val="FF0000"/>
                </a:solidFill>
                <a:latin typeface="Arial" panose="020B0604020202020204" pitchFamily="34" charset="0"/>
              </a:rPr>
              <a:t> arrays</a:t>
            </a:r>
            <a:endParaRPr lang="en-US" altLang="en-US" sz="1200" dirty="0">
              <a:solidFill>
                <a:srgbClr val="FF0000"/>
              </a:solidFill>
              <a:latin typeface="Arial" panose="020B0604020202020204" pitchFamily="34" charset="0"/>
            </a:endParaRPr>
          </a:p>
        </p:txBody>
      </p:sp>
      <p:cxnSp>
        <p:nvCxnSpPr>
          <p:cNvPr id="20" name="Straight Arrow Connector 19"/>
          <p:cNvCxnSpPr/>
          <p:nvPr/>
        </p:nvCxnSpPr>
        <p:spPr>
          <a:xfrm flipH="1">
            <a:off x="4611976" y="3859155"/>
            <a:ext cx="719704" cy="599211"/>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955873"/>
      </p:ext>
    </p:extLst>
  </p:cSld>
  <p:clrMapOvr>
    <a:masterClrMapping/>
  </p:clrMapOvr>
  <p:timing>
    <p:tnLst>
      <p:par>
        <p:cTn id="1" dur="indefinite" restart="never" nodeType="tmRoot"/>
      </p:par>
    </p:tnLst>
  </p:timing>
</p:sld>
</file>

<file path=ppt/theme/theme1.xml><?xml version="1.0" encoding="utf-8"?>
<a:theme xmlns:a="http://schemas.openxmlformats.org/drawingml/2006/main" name="UofA Woo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UofA Wood</Template>
  <TotalTime>33256</TotalTime>
  <Words>1598</Words>
  <Application>Microsoft Office PowerPoint</Application>
  <PresentationFormat>On-screen Show (4:3)</PresentationFormat>
  <Paragraphs>331</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Symbol</vt:lpstr>
      <vt:lpstr>Times New Roman</vt:lpstr>
      <vt:lpstr>UofA Wood</vt:lpstr>
      <vt:lpstr>TRC1603 Deep Shear Wave Velocity Profiling in Northeast Arkansas</vt:lpstr>
      <vt:lpstr>PowerPoint Presentation</vt:lpstr>
      <vt:lpstr>PowerPoint Presentation</vt:lpstr>
      <vt:lpstr>PowerPoint Presentation</vt:lpstr>
      <vt:lpstr>PowerPoint Presentation</vt:lpstr>
      <vt:lpstr>Surface Wave Methods Used</vt:lpstr>
      <vt:lpstr>Active-Source Sledgehammer Testing</vt:lpstr>
      <vt:lpstr>Active-Source Vibroseis Testing</vt:lpstr>
      <vt:lpstr>Ambient-Wavefield (microtremor) Testing</vt:lpstr>
      <vt:lpstr>Active-Source Sledgehammer Processing</vt:lpstr>
      <vt:lpstr>Active-Source Vibroseis Processing</vt:lpstr>
      <vt:lpstr>MAM:  Ambient-Wavefield Processing</vt:lpstr>
      <vt:lpstr>Single Station:  Ambient-Wavefield Processing</vt:lpstr>
      <vt:lpstr>Results for Monette Site</vt:lpstr>
      <vt:lpstr>Results for Monette Site</vt:lpstr>
      <vt:lpstr>Results for Monette 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TRC 1603 Presentation</dc:title>
  <dc:creator>Clinton M. Wood</dc:creator>
  <cp:lastModifiedBy>Ashraf Kamal Himel</cp:lastModifiedBy>
  <cp:revision>617</cp:revision>
  <cp:lastPrinted>2015-10-29T18:32:59Z</cp:lastPrinted>
  <dcterms:created xsi:type="dcterms:W3CDTF">2012-02-22T19:19:26Z</dcterms:created>
  <dcterms:modified xsi:type="dcterms:W3CDTF">2019-08-14T15:03:19Z</dcterms:modified>
</cp:coreProperties>
</file>